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17"/>
  </p:notesMasterIdLst>
  <p:sldIdLst>
    <p:sldId id="256" r:id="rId3"/>
    <p:sldId id="259" r:id="rId4"/>
    <p:sldId id="260" r:id="rId5"/>
    <p:sldId id="273" r:id="rId6"/>
    <p:sldId id="274" r:id="rId7"/>
    <p:sldId id="289" r:id="rId8"/>
    <p:sldId id="276" r:id="rId9"/>
    <p:sldId id="277" r:id="rId10"/>
    <p:sldId id="291" r:id="rId11"/>
    <p:sldId id="278" r:id="rId12"/>
    <p:sldId id="292" r:id="rId13"/>
    <p:sldId id="282" r:id="rId14"/>
    <p:sldId id="281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9FF"/>
    <a:srgbClr val="FFD1D1"/>
    <a:srgbClr val="FF5050"/>
    <a:srgbClr val="944BFF"/>
    <a:srgbClr val="6600FF"/>
    <a:srgbClr val="29A8FF"/>
    <a:srgbClr val="66FF99"/>
    <a:srgbClr val="FFA3A3"/>
    <a:srgbClr val="00DA4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1422" autoAdjust="0"/>
  </p:normalViewPr>
  <p:slideViewPr>
    <p:cSldViewPr snapToGrid="0">
      <p:cViewPr>
        <p:scale>
          <a:sx n="66" d="100"/>
          <a:sy n="66" d="100"/>
        </p:scale>
        <p:origin x="-360" y="-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230D1-A344-44C9-9277-87C2E9ECDDDA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37298-DB46-45E5-A7AB-1C99CBEFF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5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37298-DB46-45E5-A7AB-1C99CBEFFC4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4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37298-DB46-45E5-A7AB-1C99CBEFFC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01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37298-DB46-45E5-A7AB-1C99CBEFFC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6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37298-DB46-45E5-A7AB-1C99CBEFFC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8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AA5B2A-9F46-4FA4-96B4-2FC6C9325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D320B31-BDED-449E-A598-934A91795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E5603A-DD3C-4B58-8CB3-8D5E7952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49872"/>
            <a:ext cx="2743200" cy="365125"/>
          </a:xfrm>
          <a:prstGeom prst="rect">
            <a:avLst/>
          </a:prstGeom>
        </p:spPr>
        <p:txBody>
          <a:bodyPr/>
          <a:lstStyle/>
          <a:p>
            <a:fld id="{97782105-E5FB-444A-ADB2-8EAE7B601F32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466E9B1-3FD1-4490-84FA-06D1165A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4987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15E903C-D7F3-4EA6-835B-DC32B67B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49872"/>
            <a:ext cx="2743200" cy="365125"/>
          </a:xfrm>
          <a:prstGeom prst="rect">
            <a:avLst/>
          </a:prstGeom>
        </p:spPr>
        <p:txBody>
          <a:bodyPr/>
          <a:lstStyle/>
          <a:p>
            <a:fld id="{05721EF7-9726-4BCD-A23B-886F83E9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4AB353-935E-44F4-A307-6EBCC1E7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5" y="635979"/>
            <a:ext cx="10822858" cy="5749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BF340B-6EB0-47DB-8C6A-FF18F6AE0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89" y="1406014"/>
            <a:ext cx="11366090" cy="53782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+mj-ea"/>
                <a:ea typeface="+mj-ea"/>
              </a:defRPr>
            </a:lvl1pPr>
            <a:lvl2pPr>
              <a:defRPr sz="1400">
                <a:latin typeface="+mj-ea"/>
                <a:ea typeface="+mj-ea"/>
              </a:defRPr>
            </a:lvl2pPr>
            <a:lvl3pPr>
              <a:defRPr sz="1200">
                <a:latin typeface="+mj-ea"/>
                <a:ea typeface="+mj-ea"/>
              </a:defRPr>
            </a:lvl3pPr>
            <a:lvl4pPr>
              <a:defRPr sz="1100">
                <a:latin typeface="+mj-ea"/>
                <a:ea typeface="+mj-ea"/>
              </a:defRPr>
            </a:lvl4pPr>
            <a:lvl5pPr>
              <a:defRPr sz="11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6ED9751-2DA0-4C2C-BD54-4BDC38E3DC25}"/>
              </a:ext>
            </a:extLst>
          </p:cNvPr>
          <p:cNvCxnSpPr>
            <a:cxnSpLocks/>
          </p:cNvCxnSpPr>
          <p:nvPr userDrawn="1"/>
        </p:nvCxnSpPr>
        <p:spPr>
          <a:xfrm>
            <a:off x="265470" y="627862"/>
            <a:ext cx="116413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BF724FD8-7FAB-4D87-95A4-F51903FB3E23}"/>
              </a:ext>
            </a:extLst>
          </p:cNvPr>
          <p:cNvCxnSpPr>
            <a:cxnSpLocks/>
          </p:cNvCxnSpPr>
          <p:nvPr userDrawn="1"/>
        </p:nvCxnSpPr>
        <p:spPr>
          <a:xfrm>
            <a:off x="545689" y="1219022"/>
            <a:ext cx="113611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5AC73FD-F408-4C5D-919C-A944F8022CF4}"/>
              </a:ext>
            </a:extLst>
          </p:cNvPr>
          <p:cNvSpPr txBox="1"/>
          <p:nvPr userDrawn="1"/>
        </p:nvSpPr>
        <p:spPr>
          <a:xfrm>
            <a:off x="265470" y="132737"/>
            <a:ext cx="11661060" cy="4967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altLang="ko-KR" dirty="0">
                <a:latin typeface="+mj-ea"/>
                <a:ea typeface="+mj-ea"/>
              </a:rPr>
              <a:t> 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1020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4AB353-935E-44F4-A307-6EBCC1E7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70" y="922922"/>
            <a:ext cx="10822858" cy="6598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BF340B-6EB0-47DB-8C6A-FF18F6AE0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5" y="1755041"/>
            <a:ext cx="11366090" cy="44219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4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B70DA0B-232F-469B-A59D-ECA8F5316F19}"/>
              </a:ext>
            </a:extLst>
          </p:cNvPr>
          <p:cNvSpPr/>
          <p:nvPr userDrawn="1"/>
        </p:nvSpPr>
        <p:spPr>
          <a:xfrm>
            <a:off x="-1592825" y="3085998"/>
            <a:ext cx="1327355" cy="40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17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AA5B2A-9F46-4FA4-96B4-2FC6C9325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D320B31-BDED-449E-A598-934A91795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CE5603A-DD3C-4B58-8CB3-8D5E7952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82105-E5FB-444A-ADB2-8EAE7B601F32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466E9B1-3FD1-4490-84FA-06D1165A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15E903C-D7F3-4EA6-835B-DC32B67B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1EF7-9726-4BCD-A23B-886F83E9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8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4AB353-935E-44F4-A307-6EBCC1E7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65126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BF340B-6EB0-47DB-8C6A-FF18F6AE0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65127"/>
            <a:ext cx="12191999" cy="64928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2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BB6C7D9-761E-402D-98C0-4EA37EA2D000}"/>
              </a:ext>
            </a:extLst>
          </p:cNvPr>
          <p:cNvSpPr/>
          <p:nvPr userDrawn="1"/>
        </p:nvSpPr>
        <p:spPr>
          <a:xfrm>
            <a:off x="0" y="0"/>
            <a:ext cx="12191999" cy="136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05C34D4-0C30-44B6-91F2-33FEC448CAAF}"/>
              </a:ext>
            </a:extLst>
          </p:cNvPr>
          <p:cNvSpPr/>
          <p:nvPr userDrawn="1"/>
        </p:nvSpPr>
        <p:spPr>
          <a:xfrm>
            <a:off x="0" y="6812281"/>
            <a:ext cx="1219199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F9DA50C-7AEC-4533-BD12-AD0C115B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32061B8-F9CC-40CF-A529-AFD99B73F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BC38116-5915-4859-B664-BE08B5781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82105-E5FB-444A-ADB2-8EAE7B601F32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470F33B-7E82-4E3F-AB5B-82088303B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8DF99A0-BB06-478E-9934-ECF06BB52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21EF7-9726-4BCD-A23B-886F83E9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6D18D9-5E0F-4BDD-9E70-15FB1F75EA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모바일 </a:t>
            </a:r>
            <a:r>
              <a:rPr lang="en-US" altLang="ko-KR" dirty="0"/>
              <a:t>RPG </a:t>
            </a:r>
            <a:r>
              <a:rPr lang="ko-KR" altLang="en-US" dirty="0"/>
              <a:t>장르 분석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97ED535-864E-4352-877E-8C626BB71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게임의 차별점과 시장성을 위주로</a:t>
            </a:r>
            <a:endParaRPr 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570834" y="-1343736"/>
            <a:ext cx="11316366" cy="1488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발표의 속도는 개선 되었지만 발음을 조금 더 명확하게 하고 목소리 톤을 조금 더 올릴 필요가 있다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문서 </a:t>
            </a:r>
            <a:r>
              <a:rPr lang="ko-KR" altLang="en-US" sz="1800" dirty="0">
                <a:solidFill>
                  <a:srgbClr val="FF0000"/>
                </a:solidFill>
              </a:rPr>
              <a:t>작성 시간 반드시 기제할 것</a:t>
            </a:r>
            <a:r>
              <a:rPr lang="en-US" altLang="ko-KR" sz="1800" dirty="0" smtClean="0">
                <a:solidFill>
                  <a:srgbClr val="FF0000"/>
                </a:solidFill>
              </a:rPr>
              <a:t>! </a:t>
            </a:r>
            <a:r>
              <a:rPr lang="ko-KR" altLang="en-US" sz="1800" dirty="0" smtClean="0">
                <a:solidFill>
                  <a:srgbClr val="FF0000"/>
                </a:solidFill>
              </a:rPr>
              <a:t>매번 그래 왔는데 중요한 문장이나 단어를 강조하지 않는다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분석의도 목표</a:t>
            </a:r>
            <a:r>
              <a:rPr lang="en-US" altLang="ko-KR" sz="1800" dirty="0" smtClean="0">
                <a:solidFill>
                  <a:srgbClr val="FF0000"/>
                </a:solidFill>
              </a:rPr>
              <a:t>, </a:t>
            </a:r>
            <a:r>
              <a:rPr lang="ko-KR" altLang="en-US" sz="1800" dirty="0" smtClean="0">
                <a:solidFill>
                  <a:srgbClr val="FF0000"/>
                </a:solidFill>
              </a:rPr>
              <a:t>목적이 없다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  <a:r>
              <a:rPr lang="ko-KR" altLang="en-US" sz="1800" dirty="0" smtClean="0">
                <a:solidFill>
                  <a:srgbClr val="FF0000"/>
                </a:solidFill>
              </a:rPr>
              <a:t>이 부분이 없다 보니 지금 아이디어 제안서에 필요 없는 테이블 </a:t>
            </a:r>
            <a:r>
              <a:rPr lang="en-US" altLang="ko-KR" sz="1800" dirty="0" smtClean="0">
                <a:solidFill>
                  <a:srgbClr val="FF0000"/>
                </a:solidFill>
              </a:rPr>
              <a:t>RPG</a:t>
            </a:r>
            <a:r>
              <a:rPr lang="ko-KR" altLang="en-US" sz="1800" dirty="0" smtClean="0">
                <a:solidFill>
                  <a:srgbClr val="FF0000"/>
                </a:solidFill>
              </a:rPr>
              <a:t>같은 내용이 들어 가게 된다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304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8" y="1819275"/>
            <a:ext cx="4681469" cy="1871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라플라스</a:t>
            </a:r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689" y="1406014"/>
            <a:ext cx="11366090" cy="413261"/>
          </a:xfrm>
        </p:spPr>
        <p:txBody>
          <a:bodyPr/>
          <a:lstStyle/>
          <a:p>
            <a:r>
              <a:rPr lang="ko-KR" altLang="en-US" dirty="0"/>
              <a:t>특색 있는 </a:t>
            </a:r>
            <a:r>
              <a:rPr lang="ko-KR" altLang="en-US" dirty="0" err="1"/>
              <a:t>길드전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45689" y="1819275"/>
            <a:ext cx="4681468" cy="335428"/>
          </a:xfrm>
          <a:prstGeom prst="rect">
            <a:avLst/>
          </a:prstGeom>
          <a:solidFill>
            <a:srgbClr val="FF5050">
              <a:alpha val="5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ysClr val="windowText" lastClr="000000"/>
                </a:solidFill>
              </a:rPr>
              <a:t>메인 전장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(MOBA)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꺾인 연결선 6"/>
          <p:cNvCxnSpPr>
            <a:stCxn id="4" idx="3"/>
            <a:endCxn id="10" idx="1"/>
          </p:cNvCxnSpPr>
          <p:nvPr/>
        </p:nvCxnSpPr>
        <p:spPr>
          <a:xfrm>
            <a:off x="5227157" y="1986989"/>
            <a:ext cx="379618" cy="537137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5606775" y="1819276"/>
            <a:ext cx="6305003" cy="1409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최대 </a:t>
            </a:r>
            <a:r>
              <a:rPr lang="en-US" altLang="ko-KR" sz="1400" dirty="0"/>
              <a:t>30</a:t>
            </a:r>
            <a:r>
              <a:rPr lang="ko-KR" altLang="en-US" sz="1400" dirty="0"/>
              <a:t>명 전장으로</a:t>
            </a:r>
            <a:r>
              <a:rPr lang="en-US" altLang="ko-KR" sz="1400" dirty="0"/>
              <a:t>, </a:t>
            </a:r>
            <a:r>
              <a:rPr lang="ko-KR" altLang="en-US" sz="1400" dirty="0"/>
              <a:t>직접적인 경쟁이 벌어지는 곳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 err="1"/>
              <a:t>길드장이</a:t>
            </a:r>
            <a:r>
              <a:rPr lang="ko-KR" altLang="en-US" sz="1200" dirty="0"/>
              <a:t> 임명한 </a:t>
            </a:r>
            <a:r>
              <a:rPr lang="ko-KR" altLang="en-US" sz="1200" dirty="0" err="1"/>
              <a:t>길드원만</a:t>
            </a:r>
            <a:r>
              <a:rPr lang="en-US" altLang="ko-KR" sz="1200" dirty="0"/>
              <a:t> </a:t>
            </a:r>
            <a:r>
              <a:rPr lang="ko-KR" altLang="en-US" sz="1200" dirty="0"/>
              <a:t>입장</a:t>
            </a:r>
            <a:r>
              <a:rPr lang="en-US" altLang="ko-KR" sz="1200" dirty="0"/>
              <a:t> </a:t>
            </a:r>
            <a:r>
              <a:rPr lang="ko-KR" altLang="en-US" sz="1200" dirty="0"/>
              <a:t>하여 상대 길드와 전투를 벌임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전투 방식은 </a:t>
            </a:r>
            <a:r>
              <a:rPr lang="en-US" altLang="ko-KR" sz="1200" dirty="0"/>
              <a:t>MOBA </a:t>
            </a:r>
            <a:r>
              <a:rPr lang="ko-KR" altLang="en-US" sz="1200" dirty="0"/>
              <a:t>장르의 게임과 비슷하며 </a:t>
            </a:r>
            <a:r>
              <a:rPr lang="en-US" altLang="ko-KR" sz="1200" dirty="0"/>
              <a:t>3</a:t>
            </a:r>
            <a:r>
              <a:rPr lang="ko-KR" altLang="en-US" sz="1200" dirty="0"/>
              <a:t>라인의 타워를 파괴 하여 상대 본진을 먼저 파괴 하는 팀이 승리함</a:t>
            </a:r>
            <a:r>
              <a:rPr lang="en-US" altLang="ko-KR" sz="1200" dirty="0"/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46034" y="3690310"/>
            <a:ext cx="2340388" cy="608370"/>
          </a:xfrm>
          <a:prstGeom prst="rect">
            <a:avLst/>
          </a:prstGeom>
          <a:solidFill>
            <a:srgbClr val="29A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광산전장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1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86769" y="3690310"/>
            <a:ext cx="2340388" cy="608370"/>
          </a:xfrm>
          <a:prstGeom prst="rect">
            <a:avLst/>
          </a:prstGeom>
          <a:solidFill>
            <a:srgbClr val="29A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광산 전장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2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꺾인 연결선 21"/>
          <p:cNvCxnSpPr>
            <a:stCxn id="19" idx="3"/>
            <a:endCxn id="24" idx="1"/>
          </p:cNvCxnSpPr>
          <p:nvPr/>
        </p:nvCxnSpPr>
        <p:spPr>
          <a:xfrm>
            <a:off x="5227157" y="3994495"/>
            <a:ext cx="379617" cy="1270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내용 개체 틀 2"/>
          <p:cNvSpPr txBox="1">
            <a:spLocks/>
          </p:cNvSpPr>
          <p:nvPr/>
        </p:nvSpPr>
        <p:spPr>
          <a:xfrm>
            <a:off x="5606774" y="3403303"/>
            <a:ext cx="6305003" cy="11823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1200" dirty="0"/>
              <a:t>한정된 자원을 두고 상대 팀과 전투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해당 자원을 획득하면 메인 전장의 </a:t>
            </a:r>
            <a:r>
              <a:rPr lang="ko-KR" altLang="en-US" sz="1200" dirty="0" err="1"/>
              <a:t>포탑의</a:t>
            </a:r>
            <a:r>
              <a:rPr lang="ko-KR" altLang="en-US" sz="1200" dirty="0"/>
              <a:t> 방어력이나 체력 등을 상승 시킴</a:t>
            </a:r>
            <a:r>
              <a:rPr lang="en-US" altLang="ko-KR" sz="1200" dirty="0"/>
              <a:t>.</a:t>
            </a:r>
          </a:p>
        </p:txBody>
      </p:sp>
      <p:sp>
        <p:nvSpPr>
          <p:cNvPr id="41" name="내용 개체 틀 2"/>
          <p:cNvSpPr txBox="1">
            <a:spLocks/>
          </p:cNvSpPr>
          <p:nvPr/>
        </p:nvSpPr>
        <p:spPr>
          <a:xfrm>
            <a:off x="545689" y="4772714"/>
            <a:ext cx="11366089" cy="12056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1200" dirty="0"/>
              <a:t>특색 있는 </a:t>
            </a:r>
            <a:r>
              <a:rPr lang="ko-KR" altLang="en-US" sz="1200" dirty="0" err="1"/>
              <a:t>길드전을</a:t>
            </a:r>
            <a:r>
              <a:rPr lang="ko-KR" altLang="en-US" sz="1200" dirty="0"/>
              <a:t> 통해 커뮤니티를 중심으로 꾸준히 플레이 되도록 유도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PVP</a:t>
            </a:r>
            <a:r>
              <a:rPr lang="ko-KR" altLang="en-US" sz="1200" dirty="0"/>
              <a:t>로 경쟁과 성장에 대한 욕구 충족</a:t>
            </a:r>
            <a:r>
              <a:rPr lang="en-US" altLang="ko-KR" sz="1200" dirty="0"/>
              <a:t>, </a:t>
            </a:r>
            <a:r>
              <a:rPr lang="ko-KR" altLang="en-US" sz="1200" dirty="0"/>
              <a:t>자극</a:t>
            </a:r>
            <a:endParaRPr lang="en-US" altLang="ko-KR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545687" y="4384314"/>
            <a:ext cx="4681469" cy="345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매주 화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목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20:00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시에 시작 되는 콘텐츠 </a:t>
            </a:r>
          </a:p>
        </p:txBody>
      </p:sp>
    </p:spTree>
    <p:extLst>
      <p:ext uri="{BB962C8B-B14F-4D97-AF65-F5344CB8AC3E}">
        <p14:creationId xmlns:p14="http://schemas.microsoft.com/office/powerpoint/2010/main" val="224863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40C8F9F0-52B6-4932-AD9F-87EF097749B8}"/>
              </a:ext>
            </a:extLst>
          </p:cNvPr>
          <p:cNvGraphicFramePr>
            <a:graphicFrameLocks noGrp="1"/>
          </p:cNvGraphicFramePr>
          <p:nvPr/>
        </p:nvGraphicFramePr>
        <p:xfrm>
          <a:off x="545689" y="1380160"/>
          <a:ext cx="11366092" cy="122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948">
                  <a:extLst>
                    <a:ext uri="{9D8B030D-6E8A-4147-A177-3AD203B41FA5}">
                      <a16:colId xmlns:a16="http://schemas.microsoft.com/office/drawing/2014/main" xmlns="" val="304172423"/>
                    </a:ext>
                  </a:extLst>
                </a:gridCol>
                <a:gridCol w="1945758">
                  <a:extLst>
                    <a:ext uri="{9D8B030D-6E8A-4147-A177-3AD203B41FA5}">
                      <a16:colId xmlns:a16="http://schemas.microsoft.com/office/drawing/2014/main" xmlns="" val="234235205"/>
                    </a:ext>
                  </a:extLst>
                </a:gridCol>
                <a:gridCol w="3094075">
                  <a:extLst>
                    <a:ext uri="{9D8B030D-6E8A-4147-A177-3AD203B41FA5}">
                      <a16:colId xmlns:a16="http://schemas.microsoft.com/office/drawing/2014/main" xmlns="" val="3961211731"/>
                    </a:ext>
                  </a:extLst>
                </a:gridCol>
                <a:gridCol w="1212111">
                  <a:extLst>
                    <a:ext uri="{9D8B030D-6E8A-4147-A177-3AD203B41FA5}">
                      <a16:colId xmlns:a16="http://schemas.microsoft.com/office/drawing/2014/main" xmlns="" val="4057903102"/>
                    </a:ext>
                  </a:extLst>
                </a:gridCol>
                <a:gridCol w="3884200">
                  <a:extLst>
                    <a:ext uri="{9D8B030D-6E8A-4147-A177-3AD203B41FA5}">
                      <a16:colId xmlns:a16="http://schemas.microsoft.com/office/drawing/2014/main" xmlns="" val="2354016445"/>
                    </a:ext>
                  </a:extLst>
                </a:gridCol>
              </a:tblGrid>
              <a:tr h="305017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매출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구글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: 25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앱스토어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41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서비스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2019.04.18~(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달 반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4739505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MMORPG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대표 콘텐츠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대규모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RvR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7568319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IP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독자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IP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IP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생존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서비스 기간과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1346740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세계관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중세 판타지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3D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실사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303925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xmlns="" id="{012A0129-AAB7-42C5-AB50-5987891A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트라하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745AB155-0B18-4635-AFA7-A43A00EB8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771" y="5546240"/>
            <a:ext cx="6048010" cy="774948"/>
          </a:xfrm>
        </p:spPr>
        <p:txBody>
          <a:bodyPr>
            <a:normAutofit/>
          </a:bodyPr>
          <a:lstStyle/>
          <a:p>
            <a:r>
              <a:rPr lang="ko-KR" altLang="en-US" dirty="0"/>
              <a:t>다른 게임과 차별화 되는 요소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하나의 캐릭터로 다양한 경험을 즐길 수 있도록 설계됨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7744EBB-2E6D-4F54-A16C-970FB319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9" y="1381026"/>
            <a:ext cx="1219200" cy="1219200"/>
          </a:xfrm>
          <a:prstGeom prst="rect">
            <a:avLst/>
          </a:prstGeom>
        </p:spPr>
      </p:pic>
      <p:pic>
        <p:nvPicPr>
          <p:cNvPr id="6148" name="Picture 4" descr="https://nxm-m-guide.akamaized.net/live/gameGuide/upload/img/2019/07/05/8218ca8a-e8e2-4990-9bee-1a804da9fcc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88" y="3604792"/>
            <a:ext cx="3164461" cy="17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9" y="2769482"/>
            <a:ext cx="3164460" cy="760793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xmlns="" id="{745AB155-0B18-4635-AFA7-A43A00EB8BD0}"/>
              </a:ext>
            </a:extLst>
          </p:cNvPr>
          <p:cNvSpPr txBox="1">
            <a:spLocks/>
          </p:cNvSpPr>
          <p:nvPr/>
        </p:nvSpPr>
        <p:spPr>
          <a:xfrm>
            <a:off x="3710149" y="2769482"/>
            <a:ext cx="8201632" cy="8353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캐릭터의 체형에 따라 </a:t>
            </a:r>
            <a:r>
              <a:rPr lang="en-US" altLang="ko-KR" dirty="0"/>
              <a:t>3</a:t>
            </a:r>
            <a:r>
              <a:rPr lang="ko-KR" altLang="en-US" dirty="0"/>
              <a:t>가지 무기 사용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전투 중 교체는 불가능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88" y="5459155"/>
            <a:ext cx="5318083" cy="107730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5688" y="6205077"/>
            <a:ext cx="5318083" cy="413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각 무기 별 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CP.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단순 게이지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개념 부터 단계나 칸 구분이 있기도 함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. 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xmlns="" id="{745AB155-0B18-4635-AFA7-A43A00EB8BD0}"/>
              </a:ext>
            </a:extLst>
          </p:cNvPr>
          <p:cNvSpPr txBox="1">
            <a:spLocks/>
          </p:cNvSpPr>
          <p:nvPr/>
        </p:nvSpPr>
        <p:spPr>
          <a:xfrm>
            <a:off x="3891124" y="3604792"/>
            <a:ext cx="8201632" cy="19414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독창적이고</a:t>
            </a:r>
            <a:r>
              <a:rPr lang="en-US" altLang="ko-KR" dirty="0"/>
              <a:t>, </a:t>
            </a:r>
            <a:r>
              <a:rPr lang="ko-KR" altLang="en-US" dirty="0"/>
              <a:t>선택의 폭이 넓은 스킬 시스템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슬롯 마다 정해진 스킬 내에서 자유롭게 선택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스킬을 강화 해주는 </a:t>
            </a:r>
            <a:r>
              <a:rPr lang="en-US" altLang="ko-KR" dirty="0"/>
              <a:t>‘</a:t>
            </a:r>
            <a:r>
              <a:rPr lang="ko-KR" altLang="en-US" dirty="0"/>
              <a:t>강화 효과</a:t>
            </a:r>
            <a:r>
              <a:rPr lang="en-US" altLang="ko-KR" dirty="0"/>
              <a:t>‘</a:t>
            </a:r>
            <a:r>
              <a:rPr lang="ko-KR" altLang="en-US" dirty="0"/>
              <a:t>가 레벨이 오를 때마다 점점 해금 되는 방식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CP: </a:t>
            </a:r>
            <a:r>
              <a:rPr lang="ko-KR" altLang="en-US" dirty="0"/>
              <a:t>적을 공격 할 때 마다 쌓이는 게이지로</a:t>
            </a:r>
            <a:r>
              <a:rPr lang="en-US" altLang="ko-KR" dirty="0"/>
              <a:t>, </a:t>
            </a:r>
            <a:r>
              <a:rPr lang="ko-KR" altLang="en-US" dirty="0"/>
              <a:t>특정 스킬을 사용 할 때 소모 하여 강한 </a:t>
            </a:r>
            <a:r>
              <a:rPr lang="ko-KR" altLang="en-US" dirty="0" err="1"/>
              <a:t>데미지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홀드</a:t>
            </a:r>
            <a:r>
              <a:rPr lang="en-US" altLang="ko-KR" dirty="0"/>
              <a:t>, </a:t>
            </a:r>
            <a:r>
              <a:rPr lang="ko-KR" altLang="en-US" dirty="0"/>
              <a:t>타이밍</a:t>
            </a:r>
            <a:r>
              <a:rPr lang="en-US" altLang="ko-KR" dirty="0"/>
              <a:t>, </a:t>
            </a:r>
            <a:r>
              <a:rPr lang="ko-KR" altLang="en-US" dirty="0"/>
              <a:t>차지 등 직접 수동 조작 시 더 강한 </a:t>
            </a:r>
            <a:r>
              <a:rPr lang="ko-KR" altLang="en-US" dirty="0" err="1"/>
              <a:t>데미지와</a:t>
            </a:r>
            <a:r>
              <a:rPr lang="ko-KR" altLang="en-US" dirty="0"/>
              <a:t> 추가 경험치를 얻는 시스템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9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트라하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689" y="1406014"/>
            <a:ext cx="11366090" cy="800157"/>
          </a:xfrm>
        </p:spPr>
        <p:txBody>
          <a:bodyPr>
            <a:normAutofit/>
          </a:bodyPr>
          <a:lstStyle/>
          <a:p>
            <a:r>
              <a:rPr lang="ko-KR" altLang="en-US" dirty="0"/>
              <a:t>다양한 성장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정령카드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999760" y="2206170"/>
            <a:ext cx="6120428" cy="2017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(1) </a:t>
            </a:r>
            <a:r>
              <a:rPr lang="ko-KR" altLang="en-US" sz="1400" dirty="0"/>
              <a:t>코스트</a:t>
            </a:r>
            <a:r>
              <a:rPr lang="en-US" altLang="ko-KR" sz="1400" dirty="0"/>
              <a:t>: </a:t>
            </a:r>
            <a:r>
              <a:rPr lang="ko-KR" altLang="en-US" sz="1400" dirty="0"/>
              <a:t>장착한 카드의 코스트 총 합이 최대 코스트를 넘지 못함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(2) </a:t>
            </a:r>
            <a:r>
              <a:rPr lang="ko-KR" altLang="en-US" sz="1400" dirty="0"/>
              <a:t>전투력</a:t>
            </a:r>
            <a:r>
              <a:rPr lang="en-US" altLang="ko-KR" sz="1400" dirty="0"/>
              <a:t>: </a:t>
            </a:r>
            <a:r>
              <a:rPr lang="ko-KR" altLang="en-US" sz="1400" dirty="0"/>
              <a:t>장착한 카드들이 올려주는 </a:t>
            </a:r>
            <a:r>
              <a:rPr lang="ko-KR" altLang="en-US" sz="1400" dirty="0" err="1"/>
              <a:t>스텟의</a:t>
            </a:r>
            <a:r>
              <a:rPr lang="ko-KR" altLang="en-US" sz="1400" dirty="0"/>
              <a:t> 총 합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en-US" altLang="ko-KR" sz="1400" dirty="0"/>
              <a:t>(3) </a:t>
            </a:r>
            <a:r>
              <a:rPr lang="ko-KR" altLang="en-US" sz="1400" dirty="0" err="1"/>
              <a:t>능력치</a:t>
            </a:r>
            <a:r>
              <a:rPr lang="en-US" altLang="ko-KR" sz="1400" dirty="0"/>
              <a:t>: </a:t>
            </a:r>
            <a:r>
              <a:rPr lang="ko-KR" altLang="en-US" sz="1400" dirty="0"/>
              <a:t>장착한 카드들의 올려주는 공격</a:t>
            </a:r>
            <a:r>
              <a:rPr lang="en-US" altLang="ko-KR" sz="1400" dirty="0"/>
              <a:t>, </a:t>
            </a:r>
            <a:r>
              <a:rPr lang="ko-KR" altLang="en-US" sz="1400" dirty="0"/>
              <a:t>방어</a:t>
            </a:r>
            <a:r>
              <a:rPr lang="en-US" altLang="ko-KR" sz="1400" dirty="0"/>
              <a:t>, </a:t>
            </a:r>
            <a:r>
              <a:rPr lang="ko-KR" altLang="en-US" sz="1400" dirty="0"/>
              <a:t>지원 </a:t>
            </a:r>
            <a:r>
              <a:rPr lang="ko-KR" altLang="en-US" sz="1400" dirty="0" err="1"/>
              <a:t>스텟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(4) </a:t>
            </a:r>
            <a:r>
              <a:rPr lang="ko-KR" altLang="en-US" sz="1400" dirty="0"/>
              <a:t>각 카드의 속성에 맞는 자리에만 카드 장착 가능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카드의 속성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능력치</a:t>
            </a:r>
            <a:r>
              <a:rPr lang="en-US" altLang="ko-KR" sz="1200" dirty="0"/>
              <a:t>, </a:t>
            </a:r>
            <a:r>
              <a:rPr lang="ko-KR" altLang="en-US" sz="1200" dirty="0"/>
              <a:t>코스트에 맞게 정령 카드를 조합 하여 유저에게 맞는 카드를 찾고</a:t>
            </a:r>
            <a:r>
              <a:rPr lang="en-US" altLang="ko-KR" sz="1200" dirty="0"/>
              <a:t>, </a:t>
            </a:r>
            <a:r>
              <a:rPr lang="ko-KR" altLang="en-US" sz="1200" dirty="0"/>
              <a:t>육성 시키는 것을 유도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88" y="2206170"/>
            <a:ext cx="2791591" cy="201748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088101" y="2206171"/>
            <a:ext cx="1911659" cy="2017486"/>
            <a:chOff x="3745575" y="2032000"/>
            <a:chExt cx="1911659" cy="201748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8617" y="2032000"/>
              <a:ext cx="1908617" cy="201748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728567" y="3475133"/>
              <a:ext cx="453033" cy="574353"/>
            </a:xfrm>
            <a:prstGeom prst="rect">
              <a:avLst/>
            </a:prstGeom>
            <a:solidFill>
              <a:srgbClr val="6600F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24250" y="3475132"/>
              <a:ext cx="460739" cy="574353"/>
            </a:xfrm>
            <a:prstGeom prst="rect">
              <a:avLst/>
            </a:prstGeom>
            <a:solidFill>
              <a:srgbClr val="6600F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233368" y="3158201"/>
              <a:ext cx="423866" cy="574353"/>
            </a:xfrm>
            <a:prstGeom prst="rect">
              <a:avLst/>
            </a:prstGeom>
            <a:solidFill>
              <a:srgbClr val="66FF99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33367" y="2490997"/>
              <a:ext cx="423867" cy="574353"/>
            </a:xfrm>
            <a:prstGeom prst="rect">
              <a:avLst/>
            </a:prstGeom>
            <a:solidFill>
              <a:srgbClr val="66FF99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45575" y="3158202"/>
              <a:ext cx="434613" cy="574353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45575" y="2490997"/>
              <a:ext cx="434613" cy="574353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내용 개체 틀 2"/>
          <p:cNvSpPr txBox="1">
            <a:spLocks/>
          </p:cNvSpPr>
          <p:nvPr/>
        </p:nvSpPr>
        <p:spPr>
          <a:xfrm>
            <a:off x="545689" y="4223656"/>
            <a:ext cx="11366090" cy="40007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dirty="0" err="1"/>
              <a:t>펫과</a:t>
            </a:r>
            <a:r>
              <a:rPr lang="ko-KR" altLang="en-US" dirty="0"/>
              <a:t> </a:t>
            </a:r>
            <a:r>
              <a:rPr lang="ko-KR" altLang="en-US" dirty="0" err="1"/>
              <a:t>소환수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464" y="4623733"/>
            <a:ext cx="1200189" cy="19389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102" y="4623732"/>
            <a:ext cx="1682362" cy="1938993"/>
          </a:xfrm>
          <a:prstGeom prst="rect">
            <a:avLst/>
          </a:prstGeom>
        </p:spPr>
      </p:pic>
      <p:sp>
        <p:nvSpPr>
          <p:cNvPr id="18" name="내용 개체 틀 2"/>
          <p:cNvSpPr txBox="1">
            <a:spLocks/>
          </p:cNvSpPr>
          <p:nvPr/>
        </p:nvSpPr>
        <p:spPr>
          <a:xfrm>
            <a:off x="3970653" y="4623733"/>
            <a:ext cx="6614006" cy="20174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dirty="0"/>
              <a:t>펫</a:t>
            </a:r>
            <a:r>
              <a:rPr lang="en-US" altLang="ko-KR" sz="1200" dirty="0"/>
              <a:t>: </a:t>
            </a:r>
            <a:r>
              <a:rPr lang="ko-KR" altLang="en-US" sz="1200" dirty="0"/>
              <a:t>주로 생활 콘텐츠에 도움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소환수</a:t>
            </a:r>
            <a:r>
              <a:rPr lang="en-US" altLang="ko-KR" sz="1200" dirty="0"/>
              <a:t>: </a:t>
            </a:r>
            <a:r>
              <a:rPr lang="ko-KR" altLang="en-US" sz="1200" dirty="0"/>
              <a:t>주로 전투에 도움</a:t>
            </a:r>
            <a:r>
              <a:rPr lang="en-US" altLang="ko-KR" sz="1200" dirty="0"/>
              <a:t>. </a:t>
            </a:r>
            <a:r>
              <a:rPr lang="ko-KR" altLang="en-US" sz="1200" dirty="0"/>
              <a:t>같이 전투 진행함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 </a:t>
            </a:r>
            <a:r>
              <a:rPr lang="ko-KR" altLang="en-US" sz="1200" dirty="0" err="1"/>
              <a:t>클리어</a:t>
            </a:r>
            <a:r>
              <a:rPr lang="en-US" altLang="ko-KR" sz="1200" dirty="0"/>
              <a:t>, </a:t>
            </a:r>
            <a:r>
              <a:rPr lang="ko-KR" altLang="en-US" sz="1200" dirty="0"/>
              <a:t>뽑기</a:t>
            </a:r>
            <a:r>
              <a:rPr lang="en-US" altLang="ko-KR" sz="1200" dirty="0"/>
              <a:t>(BM)</a:t>
            </a:r>
            <a:r>
              <a:rPr lang="ko-KR" altLang="en-US" sz="1200" dirty="0"/>
              <a:t> 등으로 획득 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951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트라하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689" y="1406015"/>
            <a:ext cx="11366090" cy="432310"/>
          </a:xfrm>
        </p:spPr>
        <p:txBody>
          <a:bodyPr>
            <a:normAutofit/>
          </a:bodyPr>
          <a:lstStyle/>
          <a:p>
            <a:r>
              <a:rPr lang="ko-KR" altLang="en-US"/>
              <a:t>대규모 </a:t>
            </a:r>
            <a:r>
              <a:rPr lang="en-US" altLang="ko-KR"/>
              <a:t>RvR </a:t>
            </a:r>
            <a:r>
              <a:rPr lang="ko-KR" altLang="en-US"/>
              <a:t>콘텐츠</a:t>
            </a: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5689" y="3880591"/>
            <a:ext cx="11366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영지전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: 100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대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100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전투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특정 시간에만 열림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거점전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 형태로 진행되어 상대방 보다 많은 거점을 차지하면 승리함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5689" y="1698205"/>
            <a:ext cx="113660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란테고스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 소환 전쟁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대규모 필드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PK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형태의 콘텐츠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특정 필드에 생성 된 석상을 먼저 파괴 하는 팀이 </a:t>
            </a:r>
            <a:r>
              <a:rPr lang="ko-KR" altLang="en-US" sz="14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란테고스를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 잡을 기회를 얻음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1028" name="Picture 4" descr="https://nxm-m-guide.akamaized.net/live/gameGuide/upload/img/2019/08/08/e1882831-3b65-44d5-8461-77632ab63dd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2113703"/>
            <a:ext cx="3517717" cy="162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nxm-m-guide.akamaized.net/live/gameGuide/upload/img/2019/08/16/cd05cf65-b309-4989-ad03-0148f43b9de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34305"/>
            <a:ext cx="4589405" cy="234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1323456" y="-819150"/>
            <a:ext cx="10369548" cy="777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문서 구성을 더 잘 정리 할 방법은 없었을까</a:t>
            </a:r>
            <a:r>
              <a:rPr lang="en-US" altLang="ko-KR" sz="1800" dirty="0" smtClean="0">
                <a:solidFill>
                  <a:srgbClr val="FF0000"/>
                </a:solidFill>
              </a:rPr>
              <a:t>? </a:t>
            </a:r>
            <a:r>
              <a:rPr lang="ko-KR" altLang="en-US" sz="1800" dirty="0" smtClean="0">
                <a:solidFill>
                  <a:srgbClr val="FF0000"/>
                </a:solidFill>
              </a:rPr>
              <a:t>들여 쓰기가 너무 많고 글머리 기호는 분류를 구분하기 위함인데 중분류와 소분류가 같은 글머리 기호를 쓰는 경우가 많다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21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MMORPG </a:t>
            </a:r>
            <a:r>
              <a:rPr lang="ko-KR" altLang="en-US" dirty="0"/>
              <a:t>종합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467294"/>
              </p:ext>
            </p:extLst>
          </p:nvPr>
        </p:nvGraphicFramePr>
        <p:xfrm>
          <a:off x="546096" y="1406525"/>
          <a:ext cx="11388726" cy="3782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54">
                  <a:extLst>
                    <a:ext uri="{9D8B030D-6E8A-4147-A177-3AD203B41FA5}">
                      <a16:colId xmlns:a16="http://schemas.microsoft.com/office/drawing/2014/main" xmlns="" val="1005451681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xmlns="" val="4242074587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xmlns="" val="1602916242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xmlns="" val="3480537028"/>
                    </a:ext>
                  </a:extLst>
                </a:gridCol>
                <a:gridCol w="2085972">
                  <a:extLst>
                    <a:ext uri="{9D8B030D-6E8A-4147-A177-3AD203B41FA5}">
                      <a16:colId xmlns:a16="http://schemas.microsoft.com/office/drawing/2014/main" xmlns="" val="3668997131"/>
                    </a:ext>
                  </a:extLst>
                </a:gridCol>
              </a:tblGrid>
              <a:tr h="465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MMORPG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A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ysClr val="windowText" lastClr="000000"/>
                          </a:solidFill>
                        </a:rPr>
                        <a:t>콘텐츠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9516162"/>
                  </a:ext>
                </a:extLst>
              </a:tr>
              <a:tr h="110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검은 사막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M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다양한 방법으로 성장을 체감 시킴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수치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외형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아이템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장비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baseline="0" dirty="0" err="1">
                          <a:solidFill>
                            <a:sysClr val="windowText" lastClr="000000"/>
                          </a:solidFill>
                        </a:rPr>
                        <a:t>스탯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등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직업의 숫자를 늘려 차별화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직관적이고 독특한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 스타일의 타격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피격 이펙트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다양한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PVP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로 경쟁 심리 자극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2128356"/>
                  </a:ext>
                </a:extLst>
              </a:tr>
              <a:tr h="110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라플라스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M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성장에 명확한 목표를 주기 위해 크게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또는 세분화 된 목표를 노출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카드 시스템으로 사용 할 스킬을 직접 선택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귀엽고 거부감 적은 디자인의 캐릭터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길드 단위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PVP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에 집중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2304315"/>
                  </a:ext>
                </a:extLst>
              </a:tr>
              <a:tr h="110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트라하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 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스킬의 특성으로 선택의 폭을 넓게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사실적인 묘사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RvR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에 집중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6891902"/>
                  </a:ext>
                </a:extLst>
              </a:tr>
            </a:tbl>
          </a:graphicData>
        </a:graphic>
      </p:graphicFrame>
      <p:sp>
        <p:nvSpPr>
          <p:cNvPr id="6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278427" y="-1805720"/>
            <a:ext cx="10955630" cy="1805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위 내용과 종합 내용이 전반적으로 다르다</a:t>
            </a:r>
            <a:r>
              <a:rPr lang="en-US" altLang="ko-KR" sz="1800" dirty="0" smtClean="0">
                <a:solidFill>
                  <a:srgbClr val="FF0000"/>
                </a:solidFill>
              </a:rPr>
              <a:t>..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결론이 </a:t>
            </a:r>
            <a:r>
              <a:rPr lang="ko-KR" altLang="en-US" sz="1800" dirty="0" smtClean="0">
                <a:solidFill>
                  <a:srgbClr val="FF0000"/>
                </a:solidFill>
              </a:rPr>
              <a:t>너무 </a:t>
            </a:r>
            <a:r>
              <a:rPr lang="ko-KR" altLang="en-US" sz="1800" dirty="0" smtClean="0">
                <a:solidFill>
                  <a:srgbClr val="FF0000"/>
                </a:solidFill>
              </a:rPr>
              <a:t>요약되어 있고 이것을 통해서 방향성을 잡기에는 부족한 부분이 있다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  <a:r>
              <a:rPr lang="ko-KR" altLang="en-US" sz="1800" dirty="0" smtClean="0">
                <a:solidFill>
                  <a:srgbClr val="FF0000"/>
                </a:solidFill>
              </a:rPr>
              <a:t>설명은 더 상세해도 좋을 것 같고 해당 내용을 기준으로 표를 종합적으로 분석해서 설명해주는 내용이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표아래</a:t>
            </a:r>
            <a:r>
              <a:rPr lang="ko-KR" altLang="en-US" sz="1800" dirty="0" smtClean="0">
                <a:solidFill>
                  <a:srgbClr val="FF0000"/>
                </a:solidFill>
              </a:rPr>
              <a:t> 배치 되면 좋을 것 같다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669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xmlns="" id="{C22E760D-E004-40CB-BE90-0AA96C24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시장 전체 프리뷰</a:t>
            </a:r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xmlns="" id="{6545CB7A-7EFB-4B62-964D-3A321C429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188" y="1406014"/>
            <a:ext cx="7203591" cy="537824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해당 표는 매출 </a:t>
            </a:r>
            <a:r>
              <a:rPr lang="en-US" altLang="ko-KR" dirty="0"/>
              <a:t>20</a:t>
            </a:r>
            <a:r>
              <a:rPr lang="ko-KR" altLang="en-US" dirty="0"/>
              <a:t>위권</a:t>
            </a:r>
            <a:r>
              <a:rPr lang="en-US" altLang="ko-KR" dirty="0"/>
              <a:t>(</a:t>
            </a:r>
            <a:r>
              <a:rPr lang="ko-KR" altLang="en-US" dirty="0"/>
              <a:t>국내 구글</a:t>
            </a:r>
            <a:r>
              <a:rPr lang="en-US" altLang="ko-KR" dirty="0"/>
              <a:t>, 8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기준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좌측 표에서 붉은 필터의 게임은 </a:t>
            </a:r>
            <a:r>
              <a:rPr lang="en-US" altLang="ko-KR" dirty="0"/>
              <a:t>RPG</a:t>
            </a:r>
            <a:r>
              <a:rPr lang="ko-KR" altLang="en-US" dirty="0"/>
              <a:t>로 분류 되는 게임들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0099FF"/>
                </a:solidFill>
              </a:rPr>
              <a:t>푸른 색</a:t>
            </a:r>
            <a:r>
              <a:rPr lang="en-US" altLang="ko-KR" sz="1200" dirty="0">
                <a:solidFill>
                  <a:srgbClr val="0099FF"/>
                </a:solidFill>
              </a:rPr>
              <a:t>: </a:t>
            </a:r>
            <a:r>
              <a:rPr lang="ko-KR" altLang="en-US" sz="1200" dirty="0">
                <a:solidFill>
                  <a:srgbClr val="0099FF"/>
                </a:solidFill>
              </a:rPr>
              <a:t>액션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6600FF"/>
                </a:solidFill>
              </a:rPr>
              <a:t>보라색</a:t>
            </a:r>
            <a:r>
              <a:rPr lang="en-US" altLang="ko-KR" sz="1200" dirty="0">
                <a:solidFill>
                  <a:srgbClr val="6600FF"/>
                </a:solidFill>
              </a:rPr>
              <a:t>: </a:t>
            </a:r>
            <a:r>
              <a:rPr lang="ko-KR" altLang="en-US" sz="1200" dirty="0">
                <a:solidFill>
                  <a:srgbClr val="6600FF"/>
                </a:solidFill>
              </a:rPr>
              <a:t>카지노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00DA49"/>
                </a:solidFill>
              </a:rPr>
              <a:t>초록색</a:t>
            </a:r>
            <a:r>
              <a:rPr lang="en-US" altLang="ko-KR" sz="1200" dirty="0">
                <a:solidFill>
                  <a:srgbClr val="00DA49"/>
                </a:solidFill>
              </a:rPr>
              <a:t>: </a:t>
            </a:r>
            <a:r>
              <a:rPr lang="ko-KR" altLang="en-US" sz="1200" dirty="0">
                <a:solidFill>
                  <a:srgbClr val="00DA49"/>
                </a:solidFill>
              </a:rPr>
              <a:t>전략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FF33CC"/>
                </a:solidFill>
              </a:rPr>
              <a:t>분홍색</a:t>
            </a:r>
            <a:r>
              <a:rPr lang="en-US" altLang="ko-KR" sz="1200" dirty="0">
                <a:solidFill>
                  <a:srgbClr val="FF33CC"/>
                </a:solidFill>
              </a:rPr>
              <a:t>: </a:t>
            </a:r>
            <a:r>
              <a:rPr lang="ko-KR" altLang="en-US" sz="1200" dirty="0">
                <a:solidFill>
                  <a:srgbClr val="FF33CC"/>
                </a:solidFill>
              </a:rPr>
              <a:t>스포츠</a:t>
            </a:r>
            <a:endParaRPr lang="en-US" altLang="ko-KR" sz="1200" dirty="0">
              <a:solidFill>
                <a:srgbClr val="FF33CC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출시가 지속적으로 이뤄지는 중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현재 </a:t>
            </a:r>
            <a:r>
              <a:rPr lang="en-US" altLang="ko-KR" dirty="0"/>
              <a:t>‘</a:t>
            </a:r>
            <a:r>
              <a:rPr lang="ko-KR" altLang="en-US" dirty="0" err="1"/>
              <a:t>헝그리앱</a:t>
            </a:r>
            <a:r>
              <a:rPr lang="ko-KR" altLang="en-US" dirty="0"/>
              <a:t>‘</a:t>
            </a:r>
            <a:r>
              <a:rPr lang="en-US" altLang="ko-KR" dirty="0"/>
              <a:t> </a:t>
            </a:r>
            <a:r>
              <a:rPr lang="ko-KR" altLang="en-US" dirty="0"/>
              <a:t>사이트에서 사전예약을 진행 중인 게임을 확인 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16</a:t>
            </a:r>
            <a:r>
              <a:rPr lang="ko-KR" altLang="en-US" dirty="0"/>
              <a:t>종 중</a:t>
            </a:r>
            <a:r>
              <a:rPr lang="en-US" altLang="ko-KR" dirty="0"/>
              <a:t>, 11</a:t>
            </a:r>
            <a:r>
              <a:rPr lang="ko-KR" altLang="en-US" dirty="0"/>
              <a:t>종이 </a:t>
            </a:r>
            <a:r>
              <a:rPr lang="en-US" altLang="ko-KR" dirty="0"/>
              <a:t>RPG </a:t>
            </a:r>
            <a:r>
              <a:rPr lang="ko-KR" altLang="en-US" dirty="0"/>
              <a:t>장르의 게임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RPG</a:t>
            </a:r>
            <a:r>
              <a:rPr lang="ko-KR" altLang="en-US" dirty="0"/>
              <a:t>에서도 종류를 나누자면 많지만</a:t>
            </a:r>
            <a:r>
              <a:rPr lang="en-US" altLang="ko-KR" dirty="0"/>
              <a:t>, </a:t>
            </a:r>
            <a:r>
              <a:rPr lang="ko-KR" altLang="en-US" dirty="0"/>
              <a:t>크게 몇 가지로 나눔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MMO </a:t>
            </a:r>
            <a:r>
              <a:rPr lang="ko-KR" altLang="en-US" dirty="0"/>
              <a:t>혹은 </a:t>
            </a:r>
            <a:r>
              <a:rPr lang="ko-KR" altLang="en-US" dirty="0" err="1"/>
              <a:t>수집형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IP</a:t>
            </a:r>
            <a:r>
              <a:rPr lang="ko-KR" altLang="en-US" dirty="0"/>
              <a:t>의 종류</a:t>
            </a:r>
            <a:r>
              <a:rPr lang="en-US" altLang="ko-KR" dirty="0"/>
              <a:t>: </a:t>
            </a:r>
            <a:r>
              <a:rPr lang="ko-KR" altLang="en-US" dirty="0"/>
              <a:t>독자</a:t>
            </a:r>
            <a:r>
              <a:rPr lang="en-US" altLang="ko-KR" dirty="0"/>
              <a:t>(</a:t>
            </a:r>
            <a:r>
              <a:rPr lang="ko-KR" altLang="en-US" dirty="0"/>
              <a:t>신규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IP, </a:t>
            </a:r>
            <a:r>
              <a:rPr lang="ko-KR" altLang="en-US" dirty="0"/>
              <a:t>타 플랫폼 게임</a:t>
            </a:r>
            <a:r>
              <a:rPr lang="en-US" altLang="ko-KR" dirty="0"/>
              <a:t>IP, </a:t>
            </a:r>
            <a:r>
              <a:rPr lang="ko-KR" altLang="en-US" dirty="0"/>
              <a:t>애니메이션 혹은 만화 원작 </a:t>
            </a:r>
            <a:r>
              <a:rPr lang="en-US" altLang="ko-KR" dirty="0"/>
              <a:t>IP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5D6DC03-00A9-4A57-9013-76BC2B22A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4"/>
          <a:stretch/>
        </p:blipFill>
        <p:spPr>
          <a:xfrm>
            <a:off x="297342" y="1406015"/>
            <a:ext cx="4410846" cy="523542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8E17C9B-EDEF-4E17-82AC-626C7E7E40A9}"/>
              </a:ext>
            </a:extLst>
          </p:cNvPr>
          <p:cNvSpPr/>
          <p:nvPr/>
        </p:nvSpPr>
        <p:spPr>
          <a:xfrm>
            <a:off x="2896606" y="3984322"/>
            <a:ext cx="871061" cy="1308853"/>
          </a:xfrm>
          <a:prstGeom prst="rect">
            <a:avLst/>
          </a:prstGeom>
          <a:solidFill>
            <a:srgbClr val="6600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265BC46-E110-4A5C-A5E4-85835C55CE73}"/>
              </a:ext>
            </a:extLst>
          </p:cNvPr>
          <p:cNvGrpSpPr/>
          <p:nvPr/>
        </p:nvGrpSpPr>
        <p:grpSpPr>
          <a:xfrm>
            <a:off x="297340" y="1406014"/>
            <a:ext cx="4333926" cy="5176311"/>
            <a:chOff x="297340" y="1406014"/>
            <a:chExt cx="4333926" cy="5176311"/>
          </a:xfrm>
          <a:solidFill>
            <a:srgbClr val="FF5050">
              <a:alpha val="46000"/>
            </a:srgb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ED30C21C-5D41-4ED2-B2C8-C715CD391BFD}"/>
                </a:ext>
              </a:extLst>
            </p:cNvPr>
            <p:cNvSpPr/>
            <p:nvPr/>
          </p:nvSpPr>
          <p:spPr>
            <a:xfrm>
              <a:off x="297341" y="1406014"/>
              <a:ext cx="4333925" cy="126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B00CCB2-58C2-43A0-8910-1519F220DE13}"/>
                </a:ext>
              </a:extLst>
            </p:cNvPr>
            <p:cNvSpPr/>
            <p:nvPr/>
          </p:nvSpPr>
          <p:spPr>
            <a:xfrm>
              <a:off x="297341" y="2675467"/>
              <a:ext cx="1734659" cy="126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8F5B8BE0-B7FF-4135-8159-E98A04D95B92}"/>
                </a:ext>
              </a:extLst>
            </p:cNvPr>
            <p:cNvSpPr/>
            <p:nvPr/>
          </p:nvSpPr>
          <p:spPr>
            <a:xfrm>
              <a:off x="2896607" y="2675468"/>
              <a:ext cx="1734659" cy="13088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9823ACA7-5E2D-45C4-8232-472C8FC6AA8A}"/>
                </a:ext>
              </a:extLst>
            </p:cNvPr>
            <p:cNvSpPr/>
            <p:nvPr/>
          </p:nvSpPr>
          <p:spPr>
            <a:xfrm>
              <a:off x="297340" y="3944919"/>
              <a:ext cx="1734659" cy="13482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F0A04D0E-18B6-4471-BB7F-44C83D8A0C7D}"/>
                </a:ext>
              </a:extLst>
            </p:cNvPr>
            <p:cNvSpPr/>
            <p:nvPr/>
          </p:nvSpPr>
          <p:spPr>
            <a:xfrm>
              <a:off x="1161948" y="5293178"/>
              <a:ext cx="2605719" cy="12891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DFCA324B-77D4-4579-9884-B5DC52CE97FC}"/>
                </a:ext>
              </a:extLst>
            </p:cNvPr>
            <p:cNvSpPr/>
            <p:nvPr/>
          </p:nvSpPr>
          <p:spPr>
            <a:xfrm>
              <a:off x="3757045" y="3984319"/>
              <a:ext cx="862156" cy="12891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72F30AC-46F3-4DD2-A13E-A59D8F4B7E48}"/>
              </a:ext>
            </a:extLst>
          </p:cNvPr>
          <p:cNvSpPr/>
          <p:nvPr/>
        </p:nvSpPr>
        <p:spPr>
          <a:xfrm>
            <a:off x="2024823" y="2675467"/>
            <a:ext cx="871061" cy="1308853"/>
          </a:xfrm>
          <a:prstGeom prst="rect">
            <a:avLst/>
          </a:prstGeom>
          <a:solidFill>
            <a:srgbClr val="0099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B1DD203-D20E-4C80-9C3F-BB020AE78474}"/>
              </a:ext>
            </a:extLst>
          </p:cNvPr>
          <p:cNvSpPr/>
          <p:nvPr/>
        </p:nvSpPr>
        <p:spPr>
          <a:xfrm>
            <a:off x="2033442" y="3984319"/>
            <a:ext cx="871061" cy="1308853"/>
          </a:xfrm>
          <a:prstGeom prst="rect">
            <a:avLst/>
          </a:prstGeom>
          <a:solidFill>
            <a:srgbClr val="66FF99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5D2D10-AE76-4A90-9FEA-3ECBDA6A1EBC}"/>
              </a:ext>
            </a:extLst>
          </p:cNvPr>
          <p:cNvSpPr/>
          <p:nvPr/>
        </p:nvSpPr>
        <p:spPr>
          <a:xfrm>
            <a:off x="289443" y="5293172"/>
            <a:ext cx="871061" cy="1289158"/>
          </a:xfrm>
          <a:prstGeom prst="rect">
            <a:avLst/>
          </a:prstGeom>
          <a:solidFill>
            <a:srgbClr val="66FF99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BCB930E-2677-439D-B9AB-F9A329C87636}"/>
              </a:ext>
            </a:extLst>
          </p:cNvPr>
          <p:cNvSpPr/>
          <p:nvPr/>
        </p:nvSpPr>
        <p:spPr>
          <a:xfrm>
            <a:off x="3763936" y="5273477"/>
            <a:ext cx="855265" cy="1308853"/>
          </a:xfrm>
          <a:prstGeom prst="rect">
            <a:avLst/>
          </a:prstGeom>
          <a:solidFill>
            <a:srgbClr val="FF33CC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5805" y="2172580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리니지</a:t>
            </a:r>
            <a:r>
              <a:rPr lang="en-US" altLang="ko-KR" sz="1400" b="1" dirty="0"/>
              <a:t>M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130717" y="2172574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로한</a:t>
            </a:r>
            <a:r>
              <a:rPr lang="en-US" altLang="ko-KR" sz="1400" b="1" dirty="0"/>
              <a:t>M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011622" y="2185044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블소레볼</a:t>
            </a:r>
            <a:endParaRPr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842346" y="2185044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검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사</a:t>
            </a:r>
            <a:r>
              <a:rPr lang="en-US" altLang="ko-KR" sz="1400" b="1" dirty="0"/>
              <a:t>M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751502" y="2183550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랑그릿사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33835" y="3483253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린</a:t>
            </a:r>
            <a:r>
              <a:rPr lang="en-US" altLang="ko-KR" sz="1400" b="1" dirty="0"/>
              <a:t>2</a:t>
            </a:r>
            <a:r>
              <a:rPr lang="ko-KR" altLang="en-US" sz="1400" b="1" dirty="0" err="1"/>
              <a:t>레볼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99433" y="3486908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라플라스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007006" y="3483253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브롤스타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903783" y="3481455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테라</a:t>
            </a:r>
            <a:r>
              <a:rPr lang="en-US" altLang="ko-KR" sz="800" b="1" dirty="0"/>
              <a:t>CLASSIC</a:t>
            </a:r>
            <a:endParaRPr lang="ko-KR" alt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46859" y="3479657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R0</a:t>
            </a:r>
            <a:endParaRPr lang="ko-KR" alt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66201" y="4770660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세나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15263" y="4770660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붕괴</a:t>
            </a:r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973323" y="4763349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모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마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05483" y="4818762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피망포커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30646" y="4789164"/>
            <a:ext cx="9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/>
              <a:t>엠페러퍼즐</a:t>
            </a:r>
            <a:endParaRPr lang="ko-KR" altLang="en-US" sz="11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34452" y="6116904"/>
            <a:ext cx="9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/>
              <a:t>마피아시티</a:t>
            </a:r>
            <a:endParaRPr lang="ko-KR" altLang="en-US" sz="11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24634" y="6139989"/>
            <a:ext cx="9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메이플</a:t>
            </a:r>
            <a:r>
              <a:rPr lang="en-US" altLang="ko-KR" sz="1400" b="1" dirty="0"/>
              <a:t>M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035699" y="6111035"/>
            <a:ext cx="914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뮤오리진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913084" y="6116904"/>
            <a:ext cx="9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파천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30646" y="6136602"/>
            <a:ext cx="91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피</a:t>
            </a:r>
            <a:r>
              <a:rPr lang="en-US" altLang="ko-KR" sz="1100" b="1" dirty="0"/>
              <a:t>.</a:t>
            </a:r>
            <a:r>
              <a:rPr lang="ko-KR" altLang="en-US" sz="1100" b="1" dirty="0"/>
              <a:t>온</a:t>
            </a:r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40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440588" y="187722"/>
            <a:ext cx="10369548" cy="521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이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한줄은</a:t>
            </a:r>
            <a:r>
              <a:rPr lang="ko-KR" altLang="en-US" sz="1800" dirty="0" smtClean="0">
                <a:solidFill>
                  <a:srgbClr val="FF0000"/>
                </a:solidFill>
              </a:rPr>
              <a:t> 왜</a:t>
            </a:r>
            <a:r>
              <a:rPr lang="en-US" altLang="ko-KR" sz="1800" dirty="0" smtClean="0">
                <a:solidFill>
                  <a:srgbClr val="FF0000"/>
                </a:solidFill>
              </a:rPr>
              <a:t>? </a:t>
            </a:r>
            <a:r>
              <a:rPr lang="ko-KR" altLang="en-US" sz="1800" dirty="0" smtClean="0">
                <a:solidFill>
                  <a:srgbClr val="FF0000"/>
                </a:solidFill>
              </a:rPr>
              <a:t>버리는 것인가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816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342049-DAB7-4BE4-A94B-820B4B31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MMO</a:t>
            </a:r>
            <a:r>
              <a:rPr lang="ko-KR" altLang="en-US" dirty="0"/>
              <a:t>와 수집형 구분 방식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074D582-A685-40C8-B600-A9BD3AA9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89" y="6455287"/>
            <a:ext cx="11366090" cy="262157"/>
          </a:xfrm>
        </p:spPr>
        <p:txBody>
          <a:bodyPr>
            <a:normAutofit/>
          </a:bodyPr>
          <a:lstStyle/>
          <a:p>
            <a:r>
              <a:rPr lang="ko-KR" altLang="en-US" sz="1200" dirty="0"/>
              <a:t>이하 분석 내용은 게임 별 분석으로 넘어 감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349712"/>
              </p:ext>
            </p:extLst>
          </p:nvPr>
        </p:nvGraphicFramePr>
        <p:xfrm>
          <a:off x="545689" y="1308322"/>
          <a:ext cx="11366090" cy="511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3045">
                  <a:extLst>
                    <a:ext uri="{9D8B030D-6E8A-4147-A177-3AD203B41FA5}">
                      <a16:colId xmlns:a16="http://schemas.microsoft.com/office/drawing/2014/main" xmlns="" val="2572021545"/>
                    </a:ext>
                  </a:extLst>
                </a:gridCol>
                <a:gridCol w="5683045">
                  <a:extLst>
                    <a:ext uri="{9D8B030D-6E8A-4147-A177-3AD203B41FA5}">
                      <a16:colId xmlns:a16="http://schemas.microsoft.com/office/drawing/2014/main" xmlns="" val="749486131"/>
                    </a:ext>
                  </a:extLst>
                </a:gridCol>
              </a:tblGrid>
              <a:tr h="382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ysClr val="windowText" lastClr="000000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3032672"/>
                  </a:ext>
                </a:extLst>
              </a:tr>
              <a:tr h="382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역할군이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나눠진 캐릭터를 육성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1326127"/>
                  </a:ext>
                </a:extLst>
              </a:tr>
              <a:tr h="382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AI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나 유저를 상대로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80995"/>
                  </a:ext>
                </a:extLst>
              </a:tr>
              <a:tr h="38232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모바일 환경을 극복하기 위해 자동으로 플레이어의 행위를 대신 하는 시스템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오토 시스템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9764226"/>
                  </a:ext>
                </a:extLst>
              </a:tr>
              <a:tr h="38232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비주얼과 규칙이 다른 다양한 콘텐츠가 다수 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0027743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ysClr val="windowText" lastClr="000000"/>
                          </a:solidFill>
                        </a:rPr>
                        <a:t>MMO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ysClr val="windowText" lastClr="000000"/>
                          </a:solidFill>
                        </a:rPr>
                        <a:t>수집형</a:t>
                      </a:r>
                      <a:endParaRPr lang="ko-KR" alt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A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90570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하나의 캐릭터를 조정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불특정 다수의 유저와 같은 세션에서 게임 진행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여러 명의 캐릭터를 팀 단위로 배치하고 전투가 이뤄짐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3967302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파티 시스템을 기반으로 레이드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던전 공략 등 협력하는 콘텐츠 다수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다양한 캐릭터를 수집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 하고 조합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육성 하여 팀 구성 하는 것이 주요 경험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9026487"/>
                  </a:ext>
                </a:extLst>
              </a:tr>
              <a:tr h="382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다양한 규칙의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PVP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 외에도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경쟁이 존재하고 비중 있는 콘텐츠로 다뤄 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불특정 다수와의 접촉이 매우 적음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 PVP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는</a:t>
                      </a:r>
                      <a:r>
                        <a:rPr lang="ko-KR" altLang="en-US" sz="1400" b="0" baseline="0" dirty="0">
                          <a:solidFill>
                            <a:sysClr val="windowText" lastClr="000000"/>
                          </a:solidFill>
                        </a:rPr>
                        <a:t> 게임의 특색에 따라 천차만별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1274529"/>
                  </a:ext>
                </a:extLst>
              </a:tr>
              <a:tr h="167017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258716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85" y="4750837"/>
            <a:ext cx="1219200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094" y="4750837"/>
            <a:ext cx="1219200" cy="1219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656" y="4750837"/>
            <a:ext cx="1219200" cy="1219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6217" y="4750837"/>
            <a:ext cx="1219200" cy="1219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123" y="4750837"/>
            <a:ext cx="1219200" cy="1219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806" y="4750837"/>
            <a:ext cx="1219200" cy="12192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53807" y="5969981"/>
            <a:ext cx="1219200" cy="333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ysClr val="windowText" lastClr="000000"/>
                </a:solidFill>
              </a:rPr>
              <a:t>트라하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81123" y="5969981"/>
            <a:ext cx="1219200" cy="333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ysClr val="windowText" lastClr="000000"/>
                </a:solidFill>
              </a:rPr>
              <a:t>라플라스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M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06685" y="5969981"/>
            <a:ext cx="1219200" cy="333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ysClr val="windowText" lastClr="000000"/>
                </a:solidFill>
              </a:rPr>
              <a:t>검은사막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727596" y="5969981"/>
            <a:ext cx="1219200" cy="333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ysClr val="windowText" lastClr="000000"/>
                </a:solidFill>
              </a:rPr>
              <a:t>랑그릿사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68154" y="5969981"/>
            <a:ext cx="1211701" cy="333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붕괴</a:t>
            </a:r>
            <a:r>
              <a:rPr lang="en-US" altLang="ko-KR" b="1" dirty="0">
                <a:solidFill>
                  <a:sysClr val="windowText" lastClr="000000"/>
                </a:solidFill>
              </a:rPr>
              <a:t>3rd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186217" y="5969981"/>
            <a:ext cx="1219200" cy="333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ysClr val="windowText" lastClr="000000"/>
                </a:solidFill>
              </a:rPr>
              <a:t>세븐나이츠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84274" y="-1326556"/>
            <a:ext cx="12453257" cy="1079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dirty="0" smtClean="0">
                <a:solidFill>
                  <a:srgbClr val="FF0000"/>
                </a:solidFill>
              </a:rPr>
              <a:t>RPG</a:t>
            </a:r>
            <a:r>
              <a:rPr lang="ko-KR" altLang="en-US" sz="1800" dirty="0" smtClean="0">
                <a:solidFill>
                  <a:srgbClr val="FF0000"/>
                </a:solidFill>
              </a:rPr>
              <a:t>장르 공통적 특성 핵심 요소에 대한 내용을 추가해주면 좋을 것 같다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800" dirty="0" smtClean="0">
                <a:solidFill>
                  <a:srgbClr val="FF0000"/>
                </a:solidFill>
              </a:rPr>
              <a:t>RPG </a:t>
            </a:r>
            <a:r>
              <a:rPr lang="ko-KR" altLang="en-US" sz="1800" dirty="0" smtClean="0">
                <a:solidFill>
                  <a:srgbClr val="FF0000"/>
                </a:solidFill>
              </a:rPr>
              <a:t>안에서 나눠지는 장르에 따른 공통적 특성과 핵심적 요소에 대한 내용도 추가</a:t>
            </a:r>
            <a:r>
              <a:rPr lang="en-US" altLang="ko-KR" sz="1800" dirty="0" smtClean="0">
                <a:solidFill>
                  <a:srgbClr val="FF0000"/>
                </a:solidFill>
              </a:rPr>
              <a:t>.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앞쪽 내용은 </a:t>
            </a:r>
            <a:r>
              <a:rPr lang="en-US" altLang="ko-KR" sz="1800" dirty="0" smtClean="0">
                <a:solidFill>
                  <a:srgbClr val="FF0000"/>
                </a:solidFill>
              </a:rPr>
              <a:t>MMO</a:t>
            </a:r>
            <a:r>
              <a:rPr lang="ko-KR" altLang="en-US" sz="1800" dirty="0" smtClean="0">
                <a:solidFill>
                  <a:srgbClr val="FF0000"/>
                </a:solidFill>
              </a:rPr>
              <a:t>와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수집형으로</a:t>
            </a:r>
            <a:r>
              <a:rPr lang="ko-KR" altLang="en-US" sz="1800" dirty="0" smtClean="0">
                <a:solidFill>
                  <a:srgbClr val="FF0000"/>
                </a:solidFill>
              </a:rPr>
              <a:t> 구분 했다면 전체 적인 내용들도 </a:t>
            </a:r>
            <a:r>
              <a:rPr lang="ko-KR" altLang="en-US" sz="1800" dirty="0" err="1" smtClean="0">
                <a:solidFill>
                  <a:srgbClr val="FF0000"/>
                </a:solidFill>
              </a:rPr>
              <a:t>수집형</a:t>
            </a:r>
            <a:r>
              <a:rPr lang="ko-KR" altLang="en-US" sz="1800" dirty="0" smtClean="0">
                <a:solidFill>
                  <a:srgbClr val="FF0000"/>
                </a:solidFill>
              </a:rPr>
              <a:t> 까지 정리하고 분석하면 더 좋았을 것 같음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1635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87D29C0D-7C7E-44A3-90C8-E87995BB8963}"/>
              </a:ext>
            </a:extLst>
          </p:cNvPr>
          <p:cNvSpPr/>
          <p:nvPr/>
        </p:nvSpPr>
        <p:spPr>
          <a:xfrm>
            <a:off x="7766505" y="3138529"/>
            <a:ext cx="4379673" cy="1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D87D8B5B-B723-4924-B642-372306550CB3}"/>
              </a:ext>
            </a:extLst>
          </p:cNvPr>
          <p:cNvSpPr/>
          <p:nvPr/>
        </p:nvSpPr>
        <p:spPr>
          <a:xfrm>
            <a:off x="7751273" y="2825345"/>
            <a:ext cx="4379673" cy="14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11EA583F-F65D-4955-806C-AF028AE8953B}"/>
              </a:ext>
            </a:extLst>
          </p:cNvPr>
          <p:cNvSpPr/>
          <p:nvPr/>
        </p:nvSpPr>
        <p:spPr>
          <a:xfrm>
            <a:off x="7751274" y="3570202"/>
            <a:ext cx="4440726" cy="182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A9644131-56B1-4346-AF6D-BD0FB3E64BD9}"/>
              </a:ext>
            </a:extLst>
          </p:cNvPr>
          <p:cNvSpPr/>
          <p:nvPr/>
        </p:nvSpPr>
        <p:spPr>
          <a:xfrm>
            <a:off x="7549601" y="3881995"/>
            <a:ext cx="4645143" cy="144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6D74D0E8-D8F5-47E6-B60A-BA506C8C31D1}"/>
              </a:ext>
            </a:extLst>
          </p:cNvPr>
          <p:cNvSpPr/>
          <p:nvPr/>
        </p:nvSpPr>
        <p:spPr>
          <a:xfrm>
            <a:off x="326523" y="3841206"/>
            <a:ext cx="2634591" cy="182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000AE6AB-0BD8-4CB7-B327-6C4701873424}"/>
              </a:ext>
            </a:extLst>
          </p:cNvPr>
          <p:cNvSpPr/>
          <p:nvPr/>
        </p:nvSpPr>
        <p:spPr>
          <a:xfrm>
            <a:off x="280219" y="3486289"/>
            <a:ext cx="2501856" cy="182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393AA3CE-F673-48E2-8F22-3A9FB7149FED}"/>
              </a:ext>
            </a:extLst>
          </p:cNvPr>
          <p:cNvSpPr/>
          <p:nvPr/>
        </p:nvSpPr>
        <p:spPr>
          <a:xfrm>
            <a:off x="280219" y="3141830"/>
            <a:ext cx="2441716" cy="1979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51023BB4-4689-4368-B2DE-9729A58ADE2F}"/>
              </a:ext>
            </a:extLst>
          </p:cNvPr>
          <p:cNvSpPr/>
          <p:nvPr/>
        </p:nvSpPr>
        <p:spPr>
          <a:xfrm>
            <a:off x="280219" y="2873355"/>
            <a:ext cx="2573079" cy="1979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012A0129-AAB7-42C5-AB50-5987891A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읽기</a:t>
            </a:r>
            <a:endParaRPr 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0C3E942F-8405-446A-9AEE-BA04C280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89" y="6496493"/>
            <a:ext cx="11366090" cy="287762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685C8B7-925F-4874-8F70-F6CFB585C2E9}"/>
              </a:ext>
            </a:extLst>
          </p:cNvPr>
          <p:cNvSpPr/>
          <p:nvPr/>
        </p:nvSpPr>
        <p:spPr>
          <a:xfrm>
            <a:off x="3745318" y="1367936"/>
            <a:ext cx="3668234" cy="355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작성 일자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(2019.08.28~31),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실제 스토어 기준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BE6043A-140A-4A88-98CF-40CCE0C56B0A}"/>
              </a:ext>
            </a:extLst>
          </p:cNvPr>
          <p:cNvSpPr/>
          <p:nvPr/>
        </p:nvSpPr>
        <p:spPr>
          <a:xfrm>
            <a:off x="3745318" y="1855917"/>
            <a:ext cx="3668234" cy="355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크게 </a:t>
            </a:r>
            <a:r>
              <a:rPr lang="en-US" sz="1400" dirty="0">
                <a:solidFill>
                  <a:sysClr val="windowText" lastClr="000000"/>
                </a:solidFill>
              </a:rPr>
              <a:t>MMO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와 수집형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이 외 특징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C85E12D-FAC1-4988-99AF-B230EA3B5A72}"/>
              </a:ext>
            </a:extLst>
          </p:cNvPr>
          <p:cNvSpPr/>
          <p:nvPr/>
        </p:nvSpPr>
        <p:spPr>
          <a:xfrm>
            <a:off x="8137448" y="1350619"/>
            <a:ext cx="3774331" cy="2939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양 스토어 중 최초 출시 일자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6FF3300-08B8-4466-8E7C-A24CA5F1908E}"/>
              </a:ext>
            </a:extLst>
          </p:cNvPr>
          <p:cNvSpPr/>
          <p:nvPr/>
        </p:nvSpPr>
        <p:spPr>
          <a:xfrm>
            <a:off x="8137448" y="1798309"/>
            <a:ext cx="3774332" cy="346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엔드 콘텐츠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플레이 경험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개인적 의견 등 기준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A71962F-91B5-41B0-BFF3-38EDB25B79E4}"/>
              </a:ext>
            </a:extLst>
          </p:cNvPr>
          <p:cNvSpPr/>
          <p:nvPr/>
        </p:nvSpPr>
        <p:spPr>
          <a:xfrm>
            <a:off x="3661146" y="4325409"/>
            <a:ext cx="3870252" cy="574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게임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애니메이션 원작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등  해당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IP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가 최초 출시 위주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6F7F1AA-D8CD-41FA-B96D-8AB97433D64D}"/>
              </a:ext>
            </a:extLst>
          </p:cNvPr>
          <p:cNvSpPr/>
          <p:nvPr/>
        </p:nvSpPr>
        <p:spPr>
          <a:xfrm>
            <a:off x="3661145" y="5024890"/>
            <a:ext cx="3870251" cy="5749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판타지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일반적으로 익숙한 마법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기사 등장 하는  세계관 유사 한 것들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228EE68-D6F1-47A6-834B-5908E6CD2478}"/>
              </a:ext>
            </a:extLst>
          </p:cNvPr>
          <p:cNvSpPr/>
          <p:nvPr/>
        </p:nvSpPr>
        <p:spPr>
          <a:xfrm>
            <a:off x="8307615" y="4274559"/>
            <a:ext cx="3668234" cy="3612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해당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IP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최초 출시 된 시점 기준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0399ABB-EBC4-40CE-B4AD-44B41DA35F93}"/>
              </a:ext>
            </a:extLst>
          </p:cNvPr>
          <p:cNvSpPr/>
          <p:nvPr/>
        </p:nvSpPr>
        <p:spPr>
          <a:xfrm>
            <a:off x="8304073" y="4795317"/>
            <a:ext cx="3668234" cy="7025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ysClr val="windowText" lastClr="000000"/>
                </a:solidFill>
              </a:rPr>
              <a:t>3D, 2D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ysClr val="windowText" lastClr="000000"/>
                </a:solidFill>
              </a:rPr>
              <a:t>카툰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랜더링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3309C50-CFF8-4903-8128-52E62A95D6FF}"/>
              </a:ext>
            </a:extLst>
          </p:cNvPr>
          <p:cNvSpPr/>
          <p:nvPr/>
        </p:nvSpPr>
        <p:spPr>
          <a:xfrm>
            <a:off x="8307615" y="5497837"/>
            <a:ext cx="3668234" cy="10596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실사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실제 인체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환경 등을 모방하는 방식 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캐주얼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3~4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등신의 밝은 색감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부담 없는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만화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애니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서브컬쳐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 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66817CB-94E3-4913-808E-6C2234A91166}"/>
              </a:ext>
            </a:extLst>
          </p:cNvPr>
          <p:cNvSpPr/>
          <p:nvPr/>
        </p:nvSpPr>
        <p:spPr>
          <a:xfrm>
            <a:off x="3661145" y="5599816"/>
            <a:ext cx="3870251" cy="35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SF: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과학 기술을 모티브로 하는 세계관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3297" y="2339109"/>
            <a:ext cx="393289" cy="2001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916739" y="2742534"/>
            <a:ext cx="275261" cy="1344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256D7DA3-C2BC-4DF9-8986-79D1A5158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51817"/>
              </p:ext>
            </p:extLst>
          </p:nvPr>
        </p:nvGraphicFramePr>
        <p:xfrm>
          <a:off x="545689" y="2818966"/>
          <a:ext cx="11366092" cy="122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948">
                  <a:extLst>
                    <a:ext uri="{9D8B030D-6E8A-4147-A177-3AD203B41FA5}">
                      <a16:colId xmlns:a16="http://schemas.microsoft.com/office/drawing/2014/main" xmlns="" val="304172423"/>
                    </a:ext>
                  </a:extLst>
                </a:gridCol>
                <a:gridCol w="1414130">
                  <a:extLst>
                    <a:ext uri="{9D8B030D-6E8A-4147-A177-3AD203B41FA5}">
                      <a16:colId xmlns:a16="http://schemas.microsoft.com/office/drawing/2014/main" xmlns="" val="234235205"/>
                    </a:ext>
                  </a:extLst>
                </a:gridCol>
                <a:gridCol w="3306726">
                  <a:extLst>
                    <a:ext uri="{9D8B030D-6E8A-4147-A177-3AD203B41FA5}">
                      <a16:colId xmlns:a16="http://schemas.microsoft.com/office/drawing/2014/main" xmlns="" val="3961211731"/>
                    </a:ext>
                  </a:extLst>
                </a:gridCol>
                <a:gridCol w="1531088">
                  <a:extLst>
                    <a:ext uri="{9D8B030D-6E8A-4147-A177-3AD203B41FA5}">
                      <a16:colId xmlns:a16="http://schemas.microsoft.com/office/drawing/2014/main" xmlns="" val="4057903102"/>
                    </a:ext>
                  </a:extLst>
                </a:gridCol>
                <a:gridCol w="3884200">
                  <a:extLst>
                    <a:ext uri="{9D8B030D-6E8A-4147-A177-3AD203B41FA5}">
                      <a16:colId xmlns:a16="http://schemas.microsoft.com/office/drawing/2014/main" xmlns="" val="2354016445"/>
                    </a:ext>
                  </a:extLst>
                </a:gridCol>
              </a:tblGrid>
              <a:tr h="30501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매출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구글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: 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앱스토어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서비스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2018.02.28~(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년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개월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4739505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MMORPG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대표 콘텐츠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길드 단위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PVP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7568319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IP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동명의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PC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게임 원작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IP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생존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2015.07.23~(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1346740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세계관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동서양이 혼합 된 판타지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3D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실사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3039256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1AE950EF-C700-4399-BFD0-E2B338AD132D}"/>
              </a:ext>
            </a:extLst>
          </p:cNvPr>
          <p:cNvCxnSpPr>
            <a:cxnSpLocks/>
            <a:stCxn id="12" idx="1"/>
            <a:endCxn id="90" idx="3"/>
          </p:cNvCxnSpPr>
          <p:nvPr/>
        </p:nvCxnSpPr>
        <p:spPr>
          <a:xfrm flipH="1" flipV="1">
            <a:off x="2782075" y="3577327"/>
            <a:ext cx="879071" cy="103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C9212753-59DC-4189-A29E-E6CD5E3C3E73}"/>
              </a:ext>
            </a:extLst>
          </p:cNvPr>
          <p:cNvCxnSpPr>
            <a:cxnSpLocks/>
            <a:stCxn id="13" idx="1"/>
            <a:endCxn id="94" idx="3"/>
          </p:cNvCxnSpPr>
          <p:nvPr/>
        </p:nvCxnSpPr>
        <p:spPr>
          <a:xfrm flipH="1" flipV="1">
            <a:off x="2961114" y="3932244"/>
            <a:ext cx="700031" cy="138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0ABA645B-E3CF-4644-8163-06B4EF226273}"/>
              </a:ext>
            </a:extLst>
          </p:cNvPr>
          <p:cNvCxnSpPr>
            <a:cxnSpLocks/>
            <a:stCxn id="14" idx="1"/>
            <a:endCxn id="100" idx="1"/>
          </p:cNvCxnSpPr>
          <p:nvPr/>
        </p:nvCxnSpPr>
        <p:spPr>
          <a:xfrm flipH="1" flipV="1">
            <a:off x="7751274" y="3661240"/>
            <a:ext cx="556341" cy="79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7410401B-4A05-4688-89B4-F4C5F2302C89}"/>
              </a:ext>
            </a:extLst>
          </p:cNvPr>
          <p:cNvCxnSpPr>
            <a:cxnSpLocks/>
            <a:stCxn id="15" idx="1"/>
            <a:endCxn id="104" idx="1"/>
          </p:cNvCxnSpPr>
          <p:nvPr/>
        </p:nvCxnSpPr>
        <p:spPr>
          <a:xfrm flipH="1" flipV="1">
            <a:off x="7549601" y="3954154"/>
            <a:ext cx="754472" cy="119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9C1A0538-6724-4F6F-9440-056F829C8802}"/>
              </a:ext>
            </a:extLst>
          </p:cNvPr>
          <p:cNvCxnSpPr>
            <a:cxnSpLocks/>
            <a:stCxn id="10" idx="1"/>
            <a:endCxn id="109" idx="1"/>
          </p:cNvCxnSpPr>
          <p:nvPr/>
        </p:nvCxnSpPr>
        <p:spPr>
          <a:xfrm flipH="1">
            <a:off x="7751273" y="1497591"/>
            <a:ext cx="386175" cy="139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1CC73BA5-5E75-45B8-97BD-9A769B06AACD}"/>
              </a:ext>
            </a:extLst>
          </p:cNvPr>
          <p:cNvCxnSpPr>
            <a:cxnSpLocks/>
            <a:stCxn id="3" idx="1"/>
            <a:endCxn id="82" idx="3"/>
          </p:cNvCxnSpPr>
          <p:nvPr/>
        </p:nvCxnSpPr>
        <p:spPr>
          <a:xfrm flipH="1">
            <a:off x="2853298" y="1545647"/>
            <a:ext cx="892020" cy="142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D336D913-274C-4C88-82D2-5F6AE757B617}"/>
              </a:ext>
            </a:extLst>
          </p:cNvPr>
          <p:cNvCxnSpPr>
            <a:cxnSpLocks/>
            <a:stCxn id="8" idx="1"/>
            <a:endCxn id="85" idx="3"/>
          </p:cNvCxnSpPr>
          <p:nvPr/>
        </p:nvCxnSpPr>
        <p:spPr>
          <a:xfrm flipH="1">
            <a:off x="2721935" y="2033628"/>
            <a:ext cx="1023383" cy="120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48A5B59-D216-44AE-909A-657F690AA68B}"/>
              </a:ext>
            </a:extLst>
          </p:cNvPr>
          <p:cNvCxnSpPr>
            <a:cxnSpLocks/>
            <a:stCxn id="11" idx="1"/>
            <a:endCxn id="108" idx="1"/>
          </p:cNvCxnSpPr>
          <p:nvPr/>
        </p:nvCxnSpPr>
        <p:spPr>
          <a:xfrm flipH="1">
            <a:off x="7766505" y="1971312"/>
            <a:ext cx="370943" cy="1237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875634" y="-614856"/>
            <a:ext cx="11316366" cy="614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이 페이지가 필요 없도록 할 수 있는 방법은 없을까</a:t>
            </a:r>
            <a:r>
              <a:rPr lang="en-US" altLang="ko-KR" sz="1800" dirty="0" smtClean="0">
                <a:solidFill>
                  <a:srgbClr val="FF0000"/>
                </a:solidFill>
              </a:rPr>
              <a:t>?  IP</a:t>
            </a:r>
            <a:r>
              <a:rPr lang="ko-KR" altLang="en-US" sz="1800" dirty="0" smtClean="0">
                <a:solidFill>
                  <a:srgbClr val="FF0000"/>
                </a:solidFill>
              </a:rPr>
              <a:t>생존 기간과 유무는 모호하다</a:t>
            </a:r>
            <a:r>
              <a:rPr lang="en-US" altLang="ko-KR" sz="1800" dirty="0" smtClean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583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post.phinf.naver.net/MjAxNzEyMDJfMjk3/MDAxNTEyMTgyNDcxODQ0.ztEPr16WIuZL6yNctBgkEF8RFqL2QfNJIdTqW57Y_FUg.QW92slkUl0z00IzRb5zVZ5jE9AMWR621MPb302SZdIMg.JPEG/ISK81dJPSyr7chDlVAh_9w7NnTj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282"/>
          <a:stretch/>
        </p:blipFill>
        <p:spPr bwMode="auto">
          <a:xfrm>
            <a:off x="9137631" y="4167477"/>
            <a:ext cx="2324297" cy="10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256D7DA3-C2BC-4DF9-8986-79D1A5158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02050"/>
              </p:ext>
            </p:extLst>
          </p:nvPr>
        </p:nvGraphicFramePr>
        <p:xfrm>
          <a:off x="545689" y="1380160"/>
          <a:ext cx="11366092" cy="122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948">
                  <a:extLst>
                    <a:ext uri="{9D8B030D-6E8A-4147-A177-3AD203B41FA5}">
                      <a16:colId xmlns:a16="http://schemas.microsoft.com/office/drawing/2014/main" xmlns="" val="304172423"/>
                    </a:ext>
                  </a:extLst>
                </a:gridCol>
                <a:gridCol w="1945758">
                  <a:extLst>
                    <a:ext uri="{9D8B030D-6E8A-4147-A177-3AD203B41FA5}">
                      <a16:colId xmlns:a16="http://schemas.microsoft.com/office/drawing/2014/main" xmlns="" val="234235205"/>
                    </a:ext>
                  </a:extLst>
                </a:gridCol>
                <a:gridCol w="3094075">
                  <a:extLst>
                    <a:ext uri="{9D8B030D-6E8A-4147-A177-3AD203B41FA5}">
                      <a16:colId xmlns:a16="http://schemas.microsoft.com/office/drawing/2014/main" xmlns="" val="3961211731"/>
                    </a:ext>
                  </a:extLst>
                </a:gridCol>
                <a:gridCol w="1212111">
                  <a:extLst>
                    <a:ext uri="{9D8B030D-6E8A-4147-A177-3AD203B41FA5}">
                      <a16:colId xmlns:a16="http://schemas.microsoft.com/office/drawing/2014/main" xmlns="" val="4057903102"/>
                    </a:ext>
                  </a:extLst>
                </a:gridCol>
                <a:gridCol w="3884200">
                  <a:extLst>
                    <a:ext uri="{9D8B030D-6E8A-4147-A177-3AD203B41FA5}">
                      <a16:colId xmlns:a16="http://schemas.microsoft.com/office/drawing/2014/main" xmlns="" val="2354016445"/>
                    </a:ext>
                  </a:extLst>
                </a:gridCol>
              </a:tblGrid>
              <a:tr h="305017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매출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구글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: 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앱스토어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서비스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2018.02.28~(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년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개월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4739505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MMORPG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대표 콘텐츠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길드 단위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PVP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7568319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IP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동명의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PC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게임 원작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IP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생존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2015.07.23~(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1346740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세계관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동서양이 혼합 된 판타지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3D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실사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303925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xmlns="" id="{012A0129-AAB7-42C5-AB50-5987891A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검은사막</a:t>
            </a:r>
            <a:r>
              <a:rPr lang="en-US" altLang="ko-KR" dirty="0"/>
              <a:t>M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8E66DF4-0847-4F08-8FE7-2A7EA860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9" y="1381026"/>
            <a:ext cx="1219200" cy="12192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85625"/>
              </p:ext>
            </p:extLst>
          </p:nvPr>
        </p:nvGraphicFramePr>
        <p:xfrm>
          <a:off x="1030141" y="3859561"/>
          <a:ext cx="5333340" cy="1091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335">
                  <a:extLst>
                    <a:ext uri="{9D8B030D-6E8A-4147-A177-3AD203B41FA5}">
                      <a16:colId xmlns:a16="http://schemas.microsoft.com/office/drawing/2014/main" xmlns="" val="985782257"/>
                    </a:ext>
                  </a:extLst>
                </a:gridCol>
                <a:gridCol w="1333335">
                  <a:extLst>
                    <a:ext uri="{9D8B030D-6E8A-4147-A177-3AD203B41FA5}">
                      <a16:colId xmlns:a16="http://schemas.microsoft.com/office/drawing/2014/main" xmlns="" val="3501763960"/>
                    </a:ext>
                  </a:extLst>
                </a:gridCol>
                <a:gridCol w="1333335">
                  <a:extLst>
                    <a:ext uri="{9D8B030D-6E8A-4147-A177-3AD203B41FA5}">
                      <a16:colId xmlns:a16="http://schemas.microsoft.com/office/drawing/2014/main" xmlns="" val="2073017132"/>
                    </a:ext>
                  </a:extLst>
                </a:gridCol>
                <a:gridCol w="1333335">
                  <a:extLst>
                    <a:ext uri="{9D8B030D-6E8A-4147-A177-3AD203B41FA5}">
                      <a16:colId xmlns:a16="http://schemas.microsoft.com/office/drawing/2014/main" xmlns="" val="2121458633"/>
                    </a:ext>
                  </a:extLst>
                </a:gridCol>
              </a:tblGrid>
              <a:tr h="36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워리어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무사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4.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레인저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63447"/>
                  </a:ext>
                </a:extLst>
              </a:tr>
              <a:tr h="363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자이언트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다크나이트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발키리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0318749"/>
                  </a:ext>
                </a:extLst>
              </a:tr>
              <a:tr h="3638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격투가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금수랑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11.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소서러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12.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매화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3143041"/>
                  </a:ext>
                </a:extLst>
              </a:tr>
            </a:tbl>
          </a:graphicData>
        </a:graphic>
      </p:graphicFrame>
      <p:pic>
        <p:nvPicPr>
          <p:cNvPr id="1026" name="Picture 2" descr="http://post.phinf.naver.net/MjAxNzEyMDJfMjk3/MDAxNTEyMTgyNDcxODQ0.ztEPr16WIuZL6yNctBgkEF8RFqL2QfNJIdTqW57Y_FUg.QW92slkUl0z00IzRb5zVZ5jE9AMWR621MPb302SZdIMg.JPEG/ISK81dJPSyr7chDlVAh_9w7NnTj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282"/>
          <a:stretch/>
        </p:blipFill>
        <p:spPr bwMode="auto">
          <a:xfrm>
            <a:off x="9137631" y="3083415"/>
            <a:ext cx="2324297" cy="108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post.phinf.naver.net/MjAxNzEyMDJfMjk3/MDAxNTEyMTgyNDcxODQ0.ztEPr16WIuZL6yNctBgkEF8RFqL2QfNJIdTqW57Y_FUg.QW92slkUl0z00IzRb5zVZ5jE9AMWR621MPb302SZdIMg.JPEG/ISK81dJPSyr7chDlVAh_9w7NnTj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282"/>
          <a:stretch/>
        </p:blipFill>
        <p:spPr bwMode="auto">
          <a:xfrm>
            <a:off x="6813332" y="3083415"/>
            <a:ext cx="4648594" cy="216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363481" y="2769483"/>
            <a:ext cx="554830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직관적이고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눈에 띄는 스킬과 이펙트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5688" y="3517952"/>
            <a:ext cx="58177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다양한 캐릭터로 많은 유저의 취향을 만족 시킬 수 있다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>
          <a:xfrm>
            <a:off x="545689" y="2816734"/>
            <a:ext cx="5817792" cy="659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</a:rPr>
              <a:t>다양하고 개성 넘치는 캐릭터 직업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총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12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개의 직업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각 직업 마다 다른 무기를 사용 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63480" y="5251539"/>
            <a:ext cx="6096000" cy="8027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전투 중 이동 스킬과 역동적인 캐릭터 액션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스킬 종류에 따라 색감은 달리 하면서도 밝은 이펙트</a:t>
            </a:r>
            <a:endParaRPr lang="en-US" altLang="ko-KR" sz="14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xmlns="" id="{33D5D3E8-C38B-456B-AA51-1319D37CACC3}"/>
              </a:ext>
            </a:extLst>
          </p:cNvPr>
          <p:cNvSpPr txBox="1">
            <a:spLocks/>
          </p:cNvSpPr>
          <p:nvPr/>
        </p:nvSpPr>
        <p:spPr>
          <a:xfrm>
            <a:off x="1323456" y="-819150"/>
            <a:ext cx="10369548" cy="777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문서 전체적으로 중요한 부분들을 강조하여 사람들의 시선이 머물 수 있도록 구성 할 것</a:t>
            </a:r>
            <a:r>
              <a:rPr lang="en-US" altLang="ko-KR" sz="1800" dirty="0" smtClean="0">
                <a:solidFill>
                  <a:srgbClr val="FF0000"/>
                </a:solidFill>
              </a:rPr>
              <a:t>!</a:t>
            </a:r>
          </a:p>
          <a:p>
            <a:pPr marL="571500" indent="-57150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800" dirty="0" smtClean="0">
                <a:solidFill>
                  <a:srgbClr val="FF0000"/>
                </a:solidFill>
              </a:rPr>
              <a:t>검은 사막에서 계획 경제를 빼고 얘기 할 수 있나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594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표 12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16975984"/>
              </p:ext>
            </p:extLst>
          </p:nvPr>
        </p:nvGraphicFramePr>
        <p:xfrm>
          <a:off x="1123950" y="1726164"/>
          <a:ext cx="3876675" cy="424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735">
                  <a:extLst>
                    <a:ext uri="{9D8B030D-6E8A-4147-A177-3AD203B41FA5}">
                      <a16:colId xmlns:a16="http://schemas.microsoft.com/office/drawing/2014/main" xmlns="" val="3469923362"/>
                    </a:ext>
                  </a:extLst>
                </a:gridCol>
                <a:gridCol w="2184940">
                  <a:extLst>
                    <a:ext uri="{9D8B030D-6E8A-4147-A177-3AD203B41FA5}">
                      <a16:colId xmlns:a16="http://schemas.microsoft.com/office/drawing/2014/main" xmlns="" val="2522573173"/>
                    </a:ext>
                  </a:extLst>
                </a:gridCol>
              </a:tblGrid>
              <a:tr h="7816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방치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A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A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7669454"/>
                  </a:ext>
                </a:extLst>
              </a:tr>
              <a:tr h="190100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조작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1803930"/>
                  </a:ext>
                </a:extLst>
              </a:tr>
              <a:tr h="7816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얕은 조작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2780392"/>
                  </a:ext>
                </a:extLst>
              </a:tr>
              <a:tr h="7816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3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800385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검은 사막</a:t>
            </a:r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689" y="1406015"/>
            <a:ext cx="11366090" cy="3201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편리하면서 틀을 깬 성장 시스템</a:t>
            </a:r>
            <a:r>
              <a:rPr lang="en-US" altLang="ko-KR" dirty="0"/>
              <a:t>.</a:t>
            </a:r>
          </a:p>
        </p:txBody>
      </p:sp>
      <p:sp>
        <p:nvSpPr>
          <p:cNvPr id="67" name="내용 개체 틀 2"/>
          <p:cNvSpPr txBox="1">
            <a:spLocks/>
          </p:cNvSpPr>
          <p:nvPr/>
        </p:nvSpPr>
        <p:spPr>
          <a:xfrm>
            <a:off x="5000625" y="1763624"/>
            <a:ext cx="6911154" cy="3201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방치와 조작이 순환</a:t>
            </a:r>
            <a:r>
              <a:rPr lang="en-US" altLang="ko-KR" sz="1400" dirty="0"/>
              <a:t> </a:t>
            </a:r>
            <a:r>
              <a:rPr lang="ko-KR" altLang="en-US" sz="1400" dirty="0"/>
              <a:t>되는 콘텐츠 순환 구조</a:t>
            </a:r>
            <a:r>
              <a:rPr lang="en-US" altLang="ko-KR" sz="1400" dirty="0"/>
              <a:t>. </a:t>
            </a:r>
            <a:r>
              <a:rPr lang="ko-KR" altLang="en-US" sz="1400" dirty="0"/>
              <a:t>아래 예시 참조</a:t>
            </a:r>
            <a:endParaRPr lang="en-US" altLang="ko-KR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2041540" y="1850589"/>
            <a:ext cx="1913052" cy="307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필드 사냥 콘텐츠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238756" y="3038852"/>
            <a:ext cx="1418969" cy="4857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입장권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45107" y="3873063"/>
            <a:ext cx="1418969" cy="385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인던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류 콘텐츠</a:t>
            </a:r>
          </a:p>
        </p:txBody>
      </p:sp>
      <p:sp>
        <p:nvSpPr>
          <p:cNvPr id="65" name="타원 64"/>
          <p:cNvSpPr/>
          <p:nvPr/>
        </p:nvSpPr>
        <p:spPr>
          <a:xfrm>
            <a:off x="2352675" y="4786690"/>
            <a:ext cx="2305050" cy="4857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성장에 </a:t>
            </a:r>
            <a:r>
              <a:rPr lang="ko-KR" altLang="en-US" sz="1200">
                <a:solidFill>
                  <a:sysClr val="windowText" lastClr="000000"/>
                </a:solidFill>
              </a:rPr>
              <a:t>도움이 되는 아이템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52675" y="5316381"/>
            <a:ext cx="2305050" cy="4857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업적 등을 통해 쌓이는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스탯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꺾인 연결선 8"/>
          <p:cNvCxnSpPr>
            <a:stCxn id="31" idx="2"/>
            <a:endCxn id="65" idx="2"/>
          </p:cNvCxnSpPr>
          <p:nvPr/>
        </p:nvCxnSpPr>
        <p:spPr>
          <a:xfrm rot="5400000">
            <a:off x="1239459" y="3270971"/>
            <a:ext cx="2871824" cy="645391"/>
          </a:xfrm>
          <a:prstGeom prst="bentConnector4">
            <a:avLst>
              <a:gd name="adj1" fmla="val 45771"/>
              <a:gd name="adj2" fmla="val 135420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38" idx="1"/>
            <a:endCxn id="66" idx="2"/>
          </p:cNvCxnSpPr>
          <p:nvPr/>
        </p:nvCxnSpPr>
        <p:spPr>
          <a:xfrm rot="10800000" flipV="1">
            <a:off x="2352675" y="4066011"/>
            <a:ext cx="892432" cy="1493257"/>
          </a:xfrm>
          <a:prstGeom prst="bentConnector3">
            <a:avLst>
              <a:gd name="adj1" fmla="val 125615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31" idx="2"/>
            <a:endCxn id="4" idx="0"/>
          </p:cNvCxnSpPr>
          <p:nvPr/>
        </p:nvCxnSpPr>
        <p:spPr>
          <a:xfrm rot="16200000" flipH="1">
            <a:off x="3032604" y="2123215"/>
            <a:ext cx="881098" cy="950175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4" idx="4"/>
            <a:endCxn id="38" idx="0"/>
          </p:cNvCxnSpPr>
          <p:nvPr/>
        </p:nvCxnSpPr>
        <p:spPr>
          <a:xfrm rot="16200000" flipH="1">
            <a:off x="3777198" y="3695669"/>
            <a:ext cx="348436" cy="6351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38" idx="1"/>
            <a:endCxn id="65" idx="2"/>
          </p:cNvCxnSpPr>
          <p:nvPr/>
        </p:nvCxnSpPr>
        <p:spPr>
          <a:xfrm rot="10800000" flipV="1">
            <a:off x="2352675" y="4066012"/>
            <a:ext cx="892432" cy="963566"/>
          </a:xfrm>
          <a:prstGeom prst="bentConnector3">
            <a:avLst>
              <a:gd name="adj1" fmla="val 125615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내용 개체 틀 2"/>
          <p:cNvSpPr txBox="1">
            <a:spLocks/>
          </p:cNvSpPr>
          <p:nvPr/>
        </p:nvSpPr>
        <p:spPr>
          <a:xfrm>
            <a:off x="5086350" y="4443435"/>
            <a:ext cx="6739704" cy="3201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아이템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</a:t>
            </a:r>
            <a:r>
              <a:rPr lang="en-US" altLang="ko-KR" sz="1400" dirty="0"/>
              <a:t>, </a:t>
            </a:r>
            <a:r>
              <a:rPr lang="ko-KR" altLang="en-US" sz="1400" dirty="0"/>
              <a:t>계정 단위 적용 </a:t>
            </a:r>
            <a:r>
              <a:rPr lang="ko-KR" altLang="en-US" sz="1400" dirty="0" err="1"/>
              <a:t>스탯</a:t>
            </a:r>
            <a:r>
              <a:rPr lang="ko-KR" altLang="en-US" sz="1400" dirty="0"/>
              <a:t> 등 다양한 방면에 성장 목표 제공</a:t>
            </a:r>
            <a:endParaRPr lang="en-US" altLang="ko-KR" sz="1400" dirty="0"/>
          </a:p>
        </p:txBody>
      </p:sp>
      <p:cxnSp>
        <p:nvCxnSpPr>
          <p:cNvPr id="136" name="꺾인 연결선 135"/>
          <p:cNvCxnSpPr>
            <a:stCxn id="31" idx="3"/>
            <a:endCxn id="170" idx="1"/>
          </p:cNvCxnSpPr>
          <p:nvPr/>
        </p:nvCxnSpPr>
        <p:spPr>
          <a:xfrm>
            <a:off x="3954592" y="2004172"/>
            <a:ext cx="1357168" cy="6903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3" t="11150" r="264" b="56605"/>
          <a:stretch/>
        </p:blipFill>
        <p:spPr>
          <a:xfrm>
            <a:off x="5311760" y="2157753"/>
            <a:ext cx="2708290" cy="1073635"/>
          </a:xfrm>
          <a:prstGeom prst="rect">
            <a:avLst/>
          </a:prstGeom>
        </p:spPr>
      </p:pic>
      <p:sp>
        <p:nvSpPr>
          <p:cNvPr id="174" name="직사각형 173"/>
          <p:cNvSpPr/>
          <p:nvPr/>
        </p:nvSpPr>
        <p:spPr>
          <a:xfrm>
            <a:off x="5306530" y="3231388"/>
            <a:ext cx="2713520" cy="307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필드 사냥 콘텐츠로 퀘스트 완료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75" name="꺾인 연결선 174"/>
          <p:cNvCxnSpPr>
            <a:stCxn id="170" idx="3"/>
            <a:endCxn id="1039" idx="1"/>
          </p:cNvCxnSpPr>
          <p:nvPr/>
        </p:nvCxnSpPr>
        <p:spPr>
          <a:xfrm>
            <a:off x="8020050" y="2694571"/>
            <a:ext cx="264406" cy="411235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9" name="Picture 4" descr="https://s1.blackdesertm.com/KR/Forum/BDM/Upload/WIKI/1a3bc315f7e2019021323320936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456" y="2121232"/>
            <a:ext cx="3541598" cy="196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직사각형 185"/>
          <p:cNvSpPr/>
          <p:nvPr/>
        </p:nvSpPr>
        <p:spPr>
          <a:xfrm>
            <a:off x="8284456" y="3773479"/>
            <a:ext cx="3541598" cy="307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보상으로 얻은 입장권으로 콘텐츠 진행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pic>
        <p:nvPicPr>
          <p:cNvPr id="187" name="Picture 4" descr="https://s1.blackdesertm.com/KR/Forum/BDM/Upload/WIKI/1a3bc315f7e2019021323320936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5" t="53233" b="21285"/>
          <a:stretch/>
        </p:blipFill>
        <p:spPr bwMode="auto">
          <a:xfrm>
            <a:off x="8356492" y="4786690"/>
            <a:ext cx="3479087" cy="9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8" name="꺾인 연결선 187"/>
          <p:cNvCxnSpPr>
            <a:stCxn id="1039" idx="3"/>
            <a:endCxn id="187" idx="3"/>
          </p:cNvCxnSpPr>
          <p:nvPr/>
        </p:nvCxnSpPr>
        <p:spPr>
          <a:xfrm>
            <a:off x="11826054" y="3105806"/>
            <a:ext cx="9525" cy="2158853"/>
          </a:xfrm>
          <a:prstGeom prst="bentConnector3">
            <a:avLst>
              <a:gd name="adj1" fmla="val 2500000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9" name="Picture 6" descr="https://s1.blackdesertm.com/KR/Forum/BDM/Upload/WIKI/460242606302019021323432794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1" t="53101" r="22647" b="23635"/>
          <a:stretch/>
        </p:blipFill>
        <p:spPr bwMode="auto">
          <a:xfrm>
            <a:off x="8356492" y="5832337"/>
            <a:ext cx="3479087" cy="83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직사각형 193"/>
          <p:cNvSpPr/>
          <p:nvPr/>
        </p:nvSpPr>
        <p:spPr>
          <a:xfrm>
            <a:off x="8356492" y="5631021"/>
            <a:ext cx="3469562" cy="2610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</a:rPr>
              <a:t>다른 콘텐츠와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차별점이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200" dirty="0" err="1">
                <a:solidFill>
                  <a:sysClr val="windowText" lastClr="000000"/>
                </a:solidFill>
              </a:rPr>
              <a:t>명확한보상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 목록</a:t>
            </a:r>
            <a:endParaRPr lang="en-US" altLang="ko-KR" sz="1200" dirty="0">
              <a:solidFill>
                <a:sysClr val="windowText" lastClr="000000"/>
              </a:solidFill>
            </a:endParaRPr>
          </a:p>
        </p:txBody>
      </p:sp>
      <p:sp>
        <p:nvSpPr>
          <p:cNvPr id="195" name="내용 개체 틀 2"/>
          <p:cNvSpPr txBox="1">
            <a:spLocks/>
          </p:cNvSpPr>
          <p:nvPr/>
        </p:nvSpPr>
        <p:spPr>
          <a:xfrm>
            <a:off x="5086350" y="4723561"/>
            <a:ext cx="3198106" cy="15724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ko-KR" altLang="en-US" sz="1200" dirty="0"/>
              <a:t>기본적인 보상은 모든 콘텐츠에서 얻을 수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특정 콘텐츠에서만 얻을 수 있는 보상이 명확함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목표를 명확하게 보여줌</a:t>
            </a:r>
            <a:r>
              <a:rPr lang="en-US" altLang="ko-KR" sz="1200" dirty="0"/>
              <a:t>.</a:t>
            </a:r>
          </a:p>
        </p:txBody>
      </p:sp>
      <p:sp>
        <p:nvSpPr>
          <p:cNvPr id="1054" name="아래쪽 화살표 1053"/>
          <p:cNvSpPr/>
          <p:nvPr/>
        </p:nvSpPr>
        <p:spPr>
          <a:xfrm>
            <a:off x="681209" y="1718848"/>
            <a:ext cx="601373" cy="4481927"/>
          </a:xfrm>
          <a:prstGeom prst="downArrow">
            <a:avLst/>
          </a:prstGeom>
          <a:gradFill flip="none" rotWithShape="1">
            <a:gsLst>
              <a:gs pos="0">
                <a:srgbClr val="FFA3A3"/>
              </a:gs>
              <a:gs pos="46000">
                <a:srgbClr val="FF5050"/>
              </a:gs>
              <a:gs pos="76000">
                <a:srgbClr val="FF5050"/>
              </a:gs>
              <a:gs pos="100000">
                <a:srgbClr val="29A8FF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9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검은 사막</a:t>
            </a:r>
            <a:r>
              <a:rPr lang="en-US" altLang="ko-KR" dirty="0"/>
              <a:t>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689" y="1406015"/>
            <a:ext cx="11366090" cy="40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넓고</a:t>
            </a:r>
            <a:r>
              <a:rPr lang="en-US" altLang="ko-KR" dirty="0"/>
              <a:t>, </a:t>
            </a:r>
            <a:r>
              <a:rPr lang="ko-KR" altLang="en-US" dirty="0"/>
              <a:t>깊은 콘텐츠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531245" y="5400641"/>
            <a:ext cx="11027185" cy="11670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다양한 콘텐츠로 많은 유저 층 확보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각 콘텐츠 별 보상</a:t>
            </a:r>
            <a:r>
              <a:rPr lang="en-US" altLang="ko-KR" sz="1400" dirty="0"/>
              <a:t>, </a:t>
            </a:r>
            <a:r>
              <a:rPr lang="ko-KR" altLang="en-US" sz="1400" dirty="0"/>
              <a:t>특징이 명확</a:t>
            </a:r>
            <a:r>
              <a:rPr lang="en-US" altLang="ko-KR" sz="1400" dirty="0"/>
              <a:t>.</a:t>
            </a:r>
          </a:p>
          <a:p>
            <a:pPr lvl="1"/>
            <a:endParaRPr lang="ko-KR" altLang="en-US" sz="12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557055" y="2179086"/>
            <a:ext cx="4419601" cy="2788049"/>
            <a:chOff x="557055" y="2007636"/>
            <a:chExt cx="4419601" cy="2788049"/>
          </a:xfrm>
        </p:grpSpPr>
        <p:sp>
          <p:nvSpPr>
            <p:cNvPr id="5" name="타원 4"/>
            <p:cNvSpPr/>
            <p:nvPr/>
          </p:nvSpPr>
          <p:spPr>
            <a:xfrm>
              <a:off x="2658726" y="2049994"/>
              <a:ext cx="2317930" cy="1981200"/>
            </a:xfrm>
            <a:prstGeom prst="ellipse">
              <a:avLst/>
            </a:prstGeom>
            <a:solidFill>
              <a:srgbClr val="FF5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PVP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557055" y="2007636"/>
              <a:ext cx="3001148" cy="2026658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PVE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32718" y="2601943"/>
              <a:ext cx="127155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길드 거점, 공성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 err="1"/>
                <a:t>투기장</a:t>
              </a:r>
              <a:endParaRPr lang="ko-KR" altLang="en-US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 err="1"/>
                <a:t>라모네스</a:t>
              </a:r>
              <a:endParaRPr lang="ko-KR" altLang="en-US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자유 결투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6970" y="2519090"/>
              <a:ext cx="10163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토벌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고대 유적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용맹의 땅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20519" y="2530053"/>
              <a:ext cx="115881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월드우두머리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영광의 길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황금 창고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길드 토벌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633556" y="2651966"/>
              <a:ext cx="954107" cy="653448"/>
              <a:chOff x="2085825" y="2459606"/>
              <a:chExt cx="954107" cy="65344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2146813" y="2459606"/>
                <a:ext cx="835485" cy="33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검은 태양</a:t>
                </a: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085825" y="2773859"/>
                <a:ext cx="954107" cy="33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/>
                  <a:t>나이트메어</a:t>
                </a:r>
                <a:endParaRPr lang="ko-KR" altLang="en-US" sz="1200" dirty="0"/>
              </a:p>
            </p:txBody>
          </p:sp>
        </p:grpSp>
        <p:sp>
          <p:nvSpPr>
            <p:cNvPr id="12" name="타원 11"/>
            <p:cNvSpPr/>
            <p:nvPr/>
          </p:nvSpPr>
          <p:spPr>
            <a:xfrm>
              <a:off x="1559790" y="3377869"/>
              <a:ext cx="2500390" cy="1417816"/>
            </a:xfrm>
            <a:prstGeom prst="ellipse">
              <a:avLst/>
            </a:prstGeom>
            <a:solidFill>
              <a:srgbClr val="00DA49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LESS FIGHT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74177" y="3989313"/>
              <a:ext cx="11572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영지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채집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26077" y="3347772"/>
              <a:ext cx="724496" cy="33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업적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79107" y="3575296"/>
              <a:ext cx="977050" cy="339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지식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수집</a:t>
              </a:r>
            </a:p>
          </p:txBody>
        </p:sp>
      </p:grpSp>
      <p:cxnSp>
        <p:nvCxnSpPr>
          <p:cNvPr id="21" name="꺾인 연결선 20"/>
          <p:cNvCxnSpPr>
            <a:stCxn id="6" idx="0"/>
            <a:endCxn id="32" idx="0"/>
          </p:cNvCxnSpPr>
          <p:nvPr/>
        </p:nvCxnSpPr>
        <p:spPr>
          <a:xfrm rot="5400000" flipH="1" flipV="1">
            <a:off x="5164763" y="-1074954"/>
            <a:ext cx="146907" cy="6361175"/>
          </a:xfrm>
          <a:prstGeom prst="bentConnector3">
            <a:avLst>
              <a:gd name="adj1" fmla="val 255609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264732" y="2032179"/>
            <a:ext cx="6308144" cy="4099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</a:rPr>
              <a:t>주로 인스턴스 던전 식의 콘텐츠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</a:rPr>
              <a:t>솔로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협력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경쟁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개별 세션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/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필드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264732" y="3375656"/>
            <a:ext cx="6308144" cy="1093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</a:rPr>
              <a:t>다양한 종류의 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PVP </a:t>
            </a:r>
            <a:r>
              <a:rPr lang="ko-KR" altLang="en-US" sz="1400" b="1" dirty="0">
                <a:solidFill>
                  <a:sysClr val="windowText" lastClr="000000"/>
                </a:solidFill>
              </a:rPr>
              <a:t>지원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개인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파티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길드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결투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/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필드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PK/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대규모 전투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64731" y="4701688"/>
            <a:ext cx="6308144" cy="618878"/>
          </a:xfrm>
          <a:prstGeom prst="rect">
            <a:avLst/>
          </a:prstGeom>
          <a:solidFill>
            <a:srgbClr val="66FF99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전투를 최소화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각종 아이템을 수집 하고 영지를 발전시키고 꾸미는 콘텐츠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</p:txBody>
      </p:sp>
      <p:cxnSp>
        <p:nvCxnSpPr>
          <p:cNvPr id="46" name="꺾인 연결선 45"/>
          <p:cNvCxnSpPr>
            <a:stCxn id="5" idx="6"/>
            <a:endCxn id="44" idx="1"/>
          </p:cNvCxnSpPr>
          <p:nvPr/>
        </p:nvCxnSpPr>
        <p:spPr>
          <a:xfrm>
            <a:off x="4976656" y="3212044"/>
            <a:ext cx="288076" cy="710456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2" idx="5"/>
            <a:endCxn id="45" idx="1"/>
          </p:cNvCxnSpPr>
          <p:nvPr/>
        </p:nvCxnSpPr>
        <p:spPr>
          <a:xfrm rot="16200000" flipH="1">
            <a:off x="4353555" y="4099951"/>
            <a:ext cx="251626" cy="1570725"/>
          </a:xfrm>
          <a:prstGeom prst="bentConnector2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60522"/>
              </p:ext>
            </p:extLst>
          </p:nvPr>
        </p:nvGraphicFramePr>
        <p:xfrm>
          <a:off x="5264731" y="2442086"/>
          <a:ext cx="6308144" cy="677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036">
                  <a:extLst>
                    <a:ext uri="{9D8B030D-6E8A-4147-A177-3AD203B41FA5}">
                      <a16:colId xmlns:a16="http://schemas.microsoft.com/office/drawing/2014/main" xmlns="" val="348726509"/>
                    </a:ext>
                  </a:extLst>
                </a:gridCol>
                <a:gridCol w="1577036">
                  <a:extLst>
                    <a:ext uri="{9D8B030D-6E8A-4147-A177-3AD203B41FA5}">
                      <a16:colId xmlns:a16="http://schemas.microsoft.com/office/drawing/2014/main" xmlns="" val="3775152190"/>
                    </a:ext>
                  </a:extLst>
                </a:gridCol>
                <a:gridCol w="1577036">
                  <a:extLst>
                    <a:ext uri="{9D8B030D-6E8A-4147-A177-3AD203B41FA5}">
                      <a16:colId xmlns:a16="http://schemas.microsoft.com/office/drawing/2014/main" xmlns="" val="952840424"/>
                    </a:ext>
                  </a:extLst>
                </a:gridCol>
                <a:gridCol w="1577036">
                  <a:extLst>
                    <a:ext uri="{9D8B030D-6E8A-4147-A177-3AD203B41FA5}">
                      <a16:colId xmlns:a16="http://schemas.microsoft.com/office/drawing/2014/main" xmlns="" val="1172524252"/>
                    </a:ext>
                  </a:extLst>
                </a:gridCol>
              </a:tblGrid>
              <a:tr h="338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개인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협력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경쟁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0726595"/>
                  </a:ext>
                </a:extLst>
              </a:tr>
              <a:tr h="338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개별 세션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오픈 필드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E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8015232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71144"/>
              </p:ext>
            </p:extLst>
          </p:nvPr>
        </p:nvGraphicFramePr>
        <p:xfrm>
          <a:off x="5264730" y="3809162"/>
          <a:ext cx="6308144" cy="677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036">
                  <a:extLst>
                    <a:ext uri="{9D8B030D-6E8A-4147-A177-3AD203B41FA5}">
                      <a16:colId xmlns:a16="http://schemas.microsoft.com/office/drawing/2014/main" xmlns="" val="348726509"/>
                    </a:ext>
                  </a:extLst>
                </a:gridCol>
                <a:gridCol w="1577036">
                  <a:extLst>
                    <a:ext uri="{9D8B030D-6E8A-4147-A177-3AD203B41FA5}">
                      <a16:colId xmlns:a16="http://schemas.microsoft.com/office/drawing/2014/main" xmlns="" val="3775152190"/>
                    </a:ext>
                  </a:extLst>
                </a:gridCol>
                <a:gridCol w="1577036">
                  <a:extLst>
                    <a:ext uri="{9D8B030D-6E8A-4147-A177-3AD203B41FA5}">
                      <a16:colId xmlns:a16="http://schemas.microsoft.com/office/drawing/2014/main" xmlns="" val="952840424"/>
                    </a:ext>
                  </a:extLst>
                </a:gridCol>
                <a:gridCol w="1577036">
                  <a:extLst>
                    <a:ext uri="{9D8B030D-6E8A-4147-A177-3AD203B41FA5}">
                      <a16:colId xmlns:a16="http://schemas.microsoft.com/office/drawing/2014/main" xmlns="" val="1172524252"/>
                    </a:ext>
                  </a:extLst>
                </a:gridCol>
              </a:tblGrid>
              <a:tr h="338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개인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파티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길드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0726595"/>
                  </a:ext>
                </a:extLst>
              </a:tr>
              <a:tr h="338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결투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필드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대규모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8015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35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1E43D5BE-BDBC-4E0F-86C8-6DF41A563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146620"/>
              </p:ext>
            </p:extLst>
          </p:nvPr>
        </p:nvGraphicFramePr>
        <p:xfrm>
          <a:off x="545689" y="1380160"/>
          <a:ext cx="11366092" cy="122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948">
                  <a:extLst>
                    <a:ext uri="{9D8B030D-6E8A-4147-A177-3AD203B41FA5}">
                      <a16:colId xmlns:a16="http://schemas.microsoft.com/office/drawing/2014/main" xmlns="" val="304172423"/>
                    </a:ext>
                  </a:extLst>
                </a:gridCol>
                <a:gridCol w="1945758">
                  <a:extLst>
                    <a:ext uri="{9D8B030D-6E8A-4147-A177-3AD203B41FA5}">
                      <a16:colId xmlns:a16="http://schemas.microsoft.com/office/drawing/2014/main" xmlns="" val="234235205"/>
                    </a:ext>
                  </a:extLst>
                </a:gridCol>
                <a:gridCol w="3094075">
                  <a:extLst>
                    <a:ext uri="{9D8B030D-6E8A-4147-A177-3AD203B41FA5}">
                      <a16:colId xmlns:a16="http://schemas.microsoft.com/office/drawing/2014/main" xmlns="" val="3961211731"/>
                    </a:ext>
                  </a:extLst>
                </a:gridCol>
                <a:gridCol w="1212111">
                  <a:extLst>
                    <a:ext uri="{9D8B030D-6E8A-4147-A177-3AD203B41FA5}">
                      <a16:colId xmlns:a16="http://schemas.microsoft.com/office/drawing/2014/main" xmlns="" val="4057903102"/>
                    </a:ext>
                  </a:extLst>
                </a:gridCol>
                <a:gridCol w="3884200">
                  <a:extLst>
                    <a:ext uri="{9D8B030D-6E8A-4147-A177-3AD203B41FA5}">
                      <a16:colId xmlns:a16="http://schemas.microsoft.com/office/drawing/2014/main" xmlns="" val="2354016445"/>
                    </a:ext>
                  </a:extLst>
                </a:gridCol>
              </a:tblGrid>
              <a:tr h="305017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매출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구글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: 7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앱스토어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서비스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2019.07.16~(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달 반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4739505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MMORPG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대표 콘텐츠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유저간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PVP,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길드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7568319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IP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동명의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PC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게임 원작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IP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생존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2016.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03. 09~(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년 반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1346740"/>
                  </a:ext>
                </a:extLst>
              </a:tr>
              <a:tr h="305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세계관 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판타지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그래픽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3D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3039256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xmlns="" id="{012A0129-AAB7-42C5-AB50-5987891A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라플라스</a:t>
            </a:r>
            <a:r>
              <a:rPr lang="en-US" altLang="ko-KR" dirty="0"/>
              <a:t>M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745AB155-0B18-4635-AFA7-A43A00EB8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88" y="2769483"/>
            <a:ext cx="7213190" cy="497627"/>
          </a:xfrm>
        </p:spPr>
        <p:txBody>
          <a:bodyPr/>
          <a:lstStyle/>
          <a:p>
            <a:r>
              <a:rPr lang="ko-KR" altLang="en-US" dirty="0" err="1"/>
              <a:t>힐링</a:t>
            </a:r>
            <a:r>
              <a:rPr lang="ko-KR" altLang="en-US" dirty="0"/>
              <a:t> 게임 표방</a:t>
            </a:r>
            <a:r>
              <a:rPr lang="en-US" altLang="ko-KR" dirty="0"/>
              <a:t>, </a:t>
            </a:r>
            <a:r>
              <a:rPr lang="ko-KR" altLang="en-US" dirty="0"/>
              <a:t>귀여운 몬스터 디자인과 거부감 없는 그래픽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99CAFFB-2831-4017-963B-B804C2236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9" y="1381026"/>
            <a:ext cx="1219200" cy="12192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5889" r="53125" b="4376"/>
          <a:stretch/>
        </p:blipFill>
        <p:spPr>
          <a:xfrm>
            <a:off x="545689" y="3267112"/>
            <a:ext cx="2473170" cy="33112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 r="34063" b="1076"/>
          <a:stretch/>
        </p:blipFill>
        <p:spPr>
          <a:xfrm>
            <a:off x="2416967" y="3255159"/>
            <a:ext cx="2164069" cy="3293536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545689" y="6129595"/>
            <a:ext cx="4035346" cy="460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좌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라플라스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우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)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검은사막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pic>
        <p:nvPicPr>
          <p:cNvPr id="2052" name="Picture 4" descr="ëª¨ë°ì¼ê¸°ëì ë¼íë¼ì¤M ì±ì°ì§ ì¤í? ì¬ì ìì½ íë¦¬ë·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91" y="3753223"/>
            <a:ext cx="3020563" cy="16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aplace 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8091" r="1215" b="8890"/>
          <a:stretch/>
        </p:blipFill>
        <p:spPr bwMode="auto">
          <a:xfrm>
            <a:off x="7682386" y="3753223"/>
            <a:ext cx="3444473" cy="16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내용 개체 틀 4">
            <a:extLst>
              <a:ext uri="{FF2B5EF4-FFF2-40B4-BE49-F238E27FC236}">
                <a16:creationId xmlns:a16="http://schemas.microsoft.com/office/drawing/2014/main" xmlns="" id="{745AB155-0B18-4635-AFA7-A43A00EB8BD0}"/>
              </a:ext>
            </a:extLst>
          </p:cNvPr>
          <p:cNvSpPr txBox="1">
            <a:spLocks/>
          </p:cNvSpPr>
          <p:nvPr/>
        </p:nvSpPr>
        <p:spPr>
          <a:xfrm>
            <a:off x="4698591" y="5536789"/>
            <a:ext cx="7213190" cy="13212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/>
              <a:t>3D RPG</a:t>
            </a:r>
            <a:r>
              <a:rPr lang="ko-KR" altLang="en-US" sz="1400" dirty="0"/>
              <a:t>에서 캐주얼 드문 포지션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실제 </a:t>
            </a:r>
            <a:r>
              <a:rPr lang="en-US" altLang="ko-KR" sz="1200" dirty="0"/>
              <a:t>100</a:t>
            </a:r>
            <a:r>
              <a:rPr lang="ko-KR" altLang="en-US" sz="1200" dirty="0"/>
              <a:t>위 권 이내에 라그나로크</a:t>
            </a:r>
            <a:r>
              <a:rPr lang="en-US" altLang="ko-KR" sz="1200" dirty="0"/>
              <a:t>2, </a:t>
            </a:r>
            <a:r>
              <a:rPr lang="ko-KR" altLang="en-US" sz="1200" dirty="0" err="1"/>
              <a:t>메이플</a:t>
            </a:r>
            <a:r>
              <a:rPr lang="ko-KR" altLang="en-US" sz="1200" dirty="0"/>
              <a:t> 스토리 등의 유사한 그래픽이 적은 편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65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라플라스</a:t>
            </a:r>
            <a:r>
              <a:rPr lang="en-US" altLang="ko-KR" dirty="0"/>
              <a:t>M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6463" r="52396" b="7484"/>
          <a:stretch/>
        </p:blipFill>
        <p:spPr>
          <a:xfrm>
            <a:off x="545688" y="1803216"/>
            <a:ext cx="2049451" cy="2791914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545688" y="1377593"/>
            <a:ext cx="11366090" cy="1059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성장 시스템의 복잡함을 줄이고 편의성 위주의 설계 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t="14682" r="11875" b="8900"/>
          <a:stretch/>
        </p:blipFill>
        <p:spPr>
          <a:xfrm>
            <a:off x="3033292" y="4660872"/>
            <a:ext cx="3415479" cy="17716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5606" r="10729" b="46879"/>
          <a:stretch/>
        </p:blipFill>
        <p:spPr>
          <a:xfrm>
            <a:off x="3033292" y="1803216"/>
            <a:ext cx="4498170" cy="13959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5608" r="11667" b="47643"/>
          <a:stretch/>
        </p:blipFill>
        <p:spPr>
          <a:xfrm>
            <a:off x="3022489" y="3029276"/>
            <a:ext cx="4496826" cy="13827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33293" y="1772582"/>
            <a:ext cx="5939258" cy="460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ysClr val="windowText" lastClr="000000"/>
                </a:solidFill>
              </a:rPr>
              <a:t>카드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장비에 투자한 강화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등의 수치가 별 다른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패널티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없이 전수</a:t>
            </a:r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71444" y="2280977"/>
            <a:ext cx="3881855" cy="755819"/>
          </a:xfrm>
          <a:prstGeom prst="rect">
            <a:avLst/>
          </a:prstGeom>
          <a:solidFill>
            <a:srgbClr val="FF5050">
              <a:alpha val="4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86299" y="3448050"/>
            <a:ext cx="1638301" cy="942975"/>
          </a:xfrm>
          <a:prstGeom prst="rect">
            <a:avLst/>
          </a:prstGeom>
          <a:solidFill>
            <a:srgbClr val="FF5050">
              <a:alpha val="4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1" idx="2"/>
            <a:endCxn id="24" idx="0"/>
          </p:cNvCxnSpPr>
          <p:nvPr/>
        </p:nvCxnSpPr>
        <p:spPr>
          <a:xfrm rot="16200000" flipH="1">
            <a:off x="5253284" y="3195884"/>
            <a:ext cx="411254" cy="9307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9" idx="3"/>
            <a:endCxn id="14" idx="1"/>
          </p:cNvCxnSpPr>
          <p:nvPr/>
        </p:nvCxnSpPr>
        <p:spPr>
          <a:xfrm flipV="1">
            <a:off x="2595139" y="2501194"/>
            <a:ext cx="438153" cy="697979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9" idx="3"/>
            <a:endCxn id="7" idx="1"/>
          </p:cNvCxnSpPr>
          <p:nvPr/>
        </p:nvCxnSpPr>
        <p:spPr>
          <a:xfrm>
            <a:off x="2595139" y="3199173"/>
            <a:ext cx="438153" cy="234751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내용 개체 틀 2"/>
          <p:cNvSpPr txBox="1">
            <a:spLocks/>
          </p:cNvSpPr>
          <p:nvPr/>
        </p:nvSpPr>
        <p:spPr>
          <a:xfrm>
            <a:off x="6448771" y="5108547"/>
            <a:ext cx="5463007" cy="1059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이전 보다 얼마나 성장 했는지 전체적으로 보여주는 타이틀 탭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200" dirty="0"/>
              <a:t>유저에게 만족감과 목표에 대한 동기부여를 심어주는 역할</a:t>
            </a:r>
            <a:r>
              <a:rPr lang="en-US" altLang="ko-KR" sz="1200" dirty="0"/>
              <a:t>.</a:t>
            </a:r>
          </a:p>
          <a:p>
            <a:pPr lvl="1"/>
            <a:endParaRPr lang="en-US" altLang="ko-KR" sz="1200" dirty="0"/>
          </a:p>
        </p:txBody>
      </p:sp>
      <p:sp>
        <p:nvSpPr>
          <p:cNvPr id="59" name="내용 개체 틀 2"/>
          <p:cNvSpPr txBox="1">
            <a:spLocks/>
          </p:cNvSpPr>
          <p:nvPr/>
        </p:nvSpPr>
        <p:spPr>
          <a:xfrm>
            <a:off x="7791451" y="2233264"/>
            <a:ext cx="4203336" cy="21577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카드 시스템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착용한 장비에 카드를 장착 하여 스킬이나 </a:t>
            </a:r>
            <a:r>
              <a:rPr lang="ko-KR" altLang="en-US" sz="1200" dirty="0" err="1"/>
              <a:t>능력치를</a:t>
            </a:r>
            <a:r>
              <a:rPr lang="ko-KR" altLang="en-US" sz="1200" dirty="0"/>
              <a:t> 획득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아이템 획득</a:t>
            </a:r>
            <a:r>
              <a:rPr lang="en-US" altLang="ko-KR" sz="1400" dirty="0"/>
              <a:t>, </a:t>
            </a:r>
            <a:r>
              <a:rPr lang="ko-KR" altLang="en-US" sz="1400" dirty="0"/>
              <a:t>성장의 과정을 편리하게 만들어 게임에 더 몰입하고 집중 하게 함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887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t"/>
      <a:lstStyle>
        <a:defPPr algn="ctr">
          <a:lnSpc>
            <a:spcPct val="150000"/>
          </a:lnSpc>
          <a:defRPr sz="1400" dirty="0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1662</Words>
  <Application>Microsoft Office PowerPoint</Application>
  <PresentationFormat>사용자 지정</PresentationFormat>
  <Paragraphs>306</Paragraphs>
  <Slides>14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Office 테마</vt:lpstr>
      <vt:lpstr>1_Office 테마</vt:lpstr>
      <vt:lpstr>모바일 RPG 장르 분석</vt:lpstr>
      <vt:lpstr>모바일 시장 전체 프리뷰</vt:lpstr>
      <vt:lpstr>MMO와 수집형 구분 방식</vt:lpstr>
      <vt:lpstr>표 읽기</vt:lpstr>
      <vt:lpstr>검은사막M</vt:lpstr>
      <vt:lpstr>검은 사막M</vt:lpstr>
      <vt:lpstr>검은 사막M</vt:lpstr>
      <vt:lpstr>라플라스M</vt:lpstr>
      <vt:lpstr>라플라스M</vt:lpstr>
      <vt:lpstr>라플라스M</vt:lpstr>
      <vt:lpstr>트라하</vt:lpstr>
      <vt:lpstr>트라하</vt:lpstr>
      <vt:lpstr>트라하</vt:lpstr>
      <vt:lpstr>MMORPG 종합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FullName</cp:lastModifiedBy>
  <cp:revision>116</cp:revision>
  <dcterms:created xsi:type="dcterms:W3CDTF">2019-08-29T01:03:54Z</dcterms:created>
  <dcterms:modified xsi:type="dcterms:W3CDTF">2019-09-02T03:51:20Z</dcterms:modified>
</cp:coreProperties>
</file>